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74" r:id="rId16"/>
    <p:sldId id="269" r:id="rId17"/>
    <p:sldId id="270" r:id="rId18"/>
    <p:sldId id="271" r:id="rId19"/>
    <p:sldId id="279" r:id="rId20"/>
    <p:sldId id="278" r:id="rId21"/>
  </p:sldIdLst>
  <p:sldSz cx="18288000" cy="10287000"/>
  <p:notesSz cx="18288000" cy="10287000"/>
  <p:embeddedFontLst>
    <p:embeddedFont>
      <p:font typeface="Arial Black" panose="020B0A04020102020204" pitchFamily="34" charset="0"/>
      <p:regular r:id="rId23"/>
      <p:bold r:id="rId24"/>
    </p:embeddedFon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94" y="29"/>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6ece3e37_2_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6ece3e37_2_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f6ece3e37_2_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f6ece3e37_2_1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5: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f6ece3e37_2_24: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4f6ece3e37_2_2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f6ece3e37_2_3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4f6ece3e37_2_3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f6ece3e37_2_3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4f6ece3e37_2_3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03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858ee339_0_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858ee339_0_2: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016000" y="4228176"/>
            <a:ext cx="16256001" cy="180847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914400" y="2366010"/>
            <a:ext cx="1645920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4"/>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
          <p:cNvSpPr/>
          <p:nvPr/>
        </p:nvSpPr>
        <p:spPr>
          <a:xfrm>
            <a:off x="157564" y="149824"/>
            <a:ext cx="17973674" cy="999172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1"/>
          <p:cNvSpPr/>
          <p:nvPr/>
        </p:nvSpPr>
        <p:spPr>
          <a:xfrm>
            <a:off x="13297658" y="1215673"/>
            <a:ext cx="4990465" cy="9071610"/>
          </a:xfrm>
          <a:custGeom>
            <a:avLst/>
            <a:gdLst/>
            <a:ahLst/>
            <a:cxnLst/>
            <a:rect l="l" t="t" r="r" b="b"/>
            <a:pathLst>
              <a:path w="4990465" h="9071610" extrusionOk="0">
                <a:moveTo>
                  <a:pt x="4990342" y="9071326"/>
                </a:moveTo>
                <a:lnTo>
                  <a:pt x="0" y="9071326"/>
                </a:lnTo>
                <a:lnTo>
                  <a:pt x="4990342" y="0"/>
                </a:lnTo>
                <a:lnTo>
                  <a:pt x="4990342" y="9071326"/>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1"/>
          <p:cNvSpPr/>
          <p:nvPr/>
        </p:nvSpPr>
        <p:spPr>
          <a:xfrm>
            <a:off x="11539067" y="0"/>
            <a:ext cx="6749415" cy="10287000"/>
          </a:xfrm>
          <a:custGeom>
            <a:avLst/>
            <a:gdLst/>
            <a:ahLst/>
            <a:cxnLst/>
            <a:rect l="l" t="t" r="r" b="b"/>
            <a:pathLst>
              <a:path w="6749415" h="10287000" extrusionOk="0">
                <a:moveTo>
                  <a:pt x="1398790" y="2143363"/>
                </a:moveTo>
                <a:lnTo>
                  <a:pt x="0" y="0"/>
                </a:lnTo>
                <a:lnTo>
                  <a:pt x="6748931" y="0"/>
                </a:lnTo>
                <a:lnTo>
                  <a:pt x="6748931" y="10286999"/>
                </a:lnTo>
                <a:lnTo>
                  <a:pt x="6713498" y="10286999"/>
                </a:lnTo>
                <a:lnTo>
                  <a:pt x="1398790" y="2143363"/>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1"/>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914400" y="2366010"/>
            <a:ext cx="16459200" cy="678942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data.beta.nyc/dataset/median-household-income-2010-census-trac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7"/>
          <p:cNvSpPr txBox="1"/>
          <p:nvPr/>
        </p:nvSpPr>
        <p:spPr>
          <a:xfrm>
            <a:off x="1016000" y="3305253"/>
            <a:ext cx="7631430" cy="428625"/>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2650">
                <a:solidFill>
                  <a:srgbClr val="ECE6E1"/>
                </a:solidFill>
                <a:latin typeface="Arial"/>
                <a:ea typeface="Arial"/>
                <a:cs typeface="Arial"/>
                <a:sym typeface="Arial"/>
              </a:rPr>
              <a:t>February 1</a:t>
            </a:r>
            <a:r>
              <a:rPr lang="en-US" sz="2650">
                <a:solidFill>
                  <a:srgbClr val="ECE6E1"/>
                </a:solidFill>
              </a:rPr>
              <a:t>4</a:t>
            </a:r>
            <a:r>
              <a:rPr lang="en-US" sz="2650" baseline="30000">
                <a:solidFill>
                  <a:srgbClr val="ECE6E1"/>
                </a:solidFill>
                <a:latin typeface="Arial"/>
                <a:ea typeface="Arial"/>
                <a:cs typeface="Arial"/>
                <a:sym typeface="Arial"/>
              </a:rPr>
              <a:t>th</a:t>
            </a:r>
            <a:r>
              <a:rPr lang="en-US" sz="2650">
                <a:solidFill>
                  <a:srgbClr val="ECE6E1"/>
                </a:solidFill>
                <a:latin typeface="Arial"/>
                <a:ea typeface="Arial"/>
                <a:cs typeface="Arial"/>
                <a:sym typeface="Arial"/>
              </a:rPr>
              <a:t>, 2019</a:t>
            </a:r>
            <a:endParaRPr sz="2650">
              <a:solidFill>
                <a:schemeClr val="dk1"/>
              </a:solidFill>
              <a:latin typeface="Arial"/>
              <a:ea typeface="Arial"/>
              <a:cs typeface="Arial"/>
              <a:sym typeface="Arial"/>
            </a:endParaRPr>
          </a:p>
        </p:txBody>
      </p:sp>
      <p:sp>
        <p:nvSpPr>
          <p:cNvPr id="48" name="Google Shape;48;p7"/>
          <p:cNvSpPr txBox="1"/>
          <p:nvPr/>
        </p:nvSpPr>
        <p:spPr>
          <a:xfrm>
            <a:off x="1016000" y="4228176"/>
            <a:ext cx="8554720" cy="180848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1700" b="1">
                <a:solidFill>
                  <a:srgbClr val="FF493A"/>
                </a:solidFill>
                <a:latin typeface="Arial"/>
                <a:ea typeface="Arial"/>
                <a:cs typeface="Arial"/>
                <a:sym typeface="Arial"/>
              </a:rPr>
              <a:t>Project</a:t>
            </a:r>
            <a:r>
              <a:rPr lang="en-US" sz="11700">
                <a:solidFill>
                  <a:srgbClr val="FF493A"/>
                </a:solidFill>
                <a:latin typeface="Arial"/>
                <a:ea typeface="Arial"/>
                <a:cs typeface="Arial"/>
                <a:sym typeface="Arial"/>
              </a:rPr>
              <a:t> </a:t>
            </a:r>
            <a:r>
              <a:rPr lang="en-US" sz="11700" b="1">
                <a:solidFill>
                  <a:srgbClr val="FF493A"/>
                </a:solidFill>
                <a:latin typeface="Arial"/>
                <a:ea typeface="Arial"/>
                <a:cs typeface="Arial"/>
                <a:sym typeface="Arial"/>
              </a:rPr>
              <a:t>2</a:t>
            </a:r>
            <a:endParaRPr sz="11700" b="1">
              <a:solidFill>
                <a:schemeClr val="dk1"/>
              </a:solidFill>
              <a:latin typeface="Arial"/>
              <a:ea typeface="Arial"/>
              <a:cs typeface="Arial"/>
              <a:sym typeface="Arial"/>
            </a:endParaRPr>
          </a:p>
        </p:txBody>
      </p:sp>
      <p:sp>
        <p:nvSpPr>
          <p:cNvPr id="49" name="Google Shape;49;p7"/>
          <p:cNvSpPr txBox="1"/>
          <p:nvPr/>
        </p:nvSpPr>
        <p:spPr>
          <a:xfrm>
            <a:off x="1016000" y="6580205"/>
            <a:ext cx="10490200" cy="856004"/>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None/>
            </a:pPr>
            <a:r>
              <a:rPr lang="en-US" sz="2700">
                <a:solidFill>
                  <a:srgbClr val="ECE6E1"/>
                </a:solidFill>
                <a:latin typeface="Arial"/>
                <a:ea typeface="Arial"/>
                <a:cs typeface="Arial"/>
                <a:sym typeface="Arial"/>
              </a:rPr>
              <a:t>Matt Beneventi /  Javier Benitez / Tahseen Chisti /  Emily Coffield</a:t>
            </a:r>
            <a:endParaRPr/>
          </a:p>
          <a:p>
            <a:pPr marL="12700" marR="0" lvl="0" indent="0" algn="l" rtl="0">
              <a:lnSpc>
                <a:spcPct val="100000"/>
              </a:lnSpc>
              <a:spcBef>
                <a:spcPts val="95"/>
              </a:spcBef>
              <a:spcAft>
                <a:spcPts val="0"/>
              </a:spcAft>
              <a:buNone/>
            </a:pPr>
            <a:endParaRPr sz="27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1" name="Google Shape;161;p16"/>
          <p:cNvPicPr preferRelativeResize="0"/>
          <p:nvPr/>
        </p:nvPicPr>
        <p:blipFill>
          <a:blip r:embed="rId3">
            <a:alphaModFix/>
          </a:blip>
          <a:stretch>
            <a:fillRect/>
          </a:stretch>
        </p:blipFill>
        <p:spPr>
          <a:xfrm>
            <a:off x="744794" y="4734234"/>
            <a:ext cx="14363700" cy="4620275"/>
          </a:xfrm>
          <a:prstGeom prst="rect">
            <a:avLst/>
          </a:prstGeom>
          <a:noFill/>
          <a:ln>
            <a:noFill/>
          </a:ln>
        </p:spPr>
      </p:pic>
      <p:sp>
        <p:nvSpPr>
          <p:cNvPr id="4" name="Rectangle 3">
            <a:extLst>
              <a:ext uri="{FF2B5EF4-FFF2-40B4-BE49-F238E27FC236}">
                <a16:creationId xmlns:a16="http://schemas.microsoft.com/office/drawing/2014/main" id="{0700FF3D-0CCD-4123-8864-BAFCB910B0A4}"/>
              </a:ext>
            </a:extLst>
          </p:cNvPr>
          <p:cNvSpPr/>
          <p:nvPr/>
        </p:nvSpPr>
        <p:spPr>
          <a:xfrm>
            <a:off x="929149" y="1878821"/>
            <a:ext cx="11813458" cy="2549031"/>
          </a:xfrm>
          <a:prstGeom prst="rect">
            <a:avLst/>
          </a:prstGeom>
        </p:spPr>
        <p:txBody>
          <a:bodyPr wrap="square">
            <a:spAutoFit/>
          </a:bodyPr>
          <a:lstStyle/>
          <a:p>
            <a:pPr marL="12700" marR="5080" lvl="0">
              <a:lnSpc>
                <a:spcPct val="128000"/>
              </a:lnSpc>
              <a:spcBef>
                <a:spcPts val="1075"/>
              </a:spcBef>
            </a:pPr>
            <a:r>
              <a:rPr lang="en-US" sz="2400" dirty="0">
                <a:solidFill>
                  <a:srgbClr val="ECE6E1"/>
                </a:solidFill>
              </a:rPr>
              <a:t>The Median Home Values were extracted from the </a:t>
            </a:r>
            <a:r>
              <a:rPr lang="en-US" sz="2400" dirty="0" err="1">
                <a:solidFill>
                  <a:srgbClr val="ECE6E1"/>
                </a:solidFill>
              </a:rPr>
              <a:t>GeoJSON</a:t>
            </a:r>
            <a:r>
              <a:rPr lang="en-US" sz="2400" dirty="0">
                <a:solidFill>
                  <a:srgbClr val="ECE6E1"/>
                </a:solidFill>
              </a:rPr>
              <a:t> from </a:t>
            </a:r>
            <a:r>
              <a:rPr lang="en-US" sz="2400" u="sng" dirty="0">
                <a:solidFill>
                  <a:schemeClr val="accent6"/>
                </a:solidFill>
                <a:hlinkClick r:id="rId4">
                  <a:extLst>
                    <a:ext uri="{A12FA001-AC4F-418D-AE19-62706E023703}">
                      <ahyp:hlinkClr xmlns:ahyp="http://schemas.microsoft.com/office/drawing/2018/hyperlinkcolor" val="tx"/>
                    </a:ext>
                  </a:extLst>
                </a:hlinkClick>
              </a:rPr>
              <a:t>http://data.beta.nyc/dataset/median-household-income-2010-census-tracts</a:t>
            </a:r>
            <a:endParaRPr lang="en-US" sz="2400" dirty="0">
              <a:solidFill>
                <a:schemeClr val="accent6"/>
              </a:solidFill>
            </a:endParaRPr>
          </a:p>
          <a:p>
            <a:pPr marL="12700" marR="5080" lvl="0">
              <a:lnSpc>
                <a:spcPct val="128000"/>
              </a:lnSpc>
              <a:spcBef>
                <a:spcPts val="1075"/>
              </a:spcBef>
            </a:pPr>
            <a:r>
              <a:rPr lang="en-US" sz="2400" dirty="0">
                <a:solidFill>
                  <a:srgbClr val="ECE6E1"/>
                </a:solidFill>
              </a:rPr>
              <a:t>We were able to isolate New York City by filtering at the state and county level. The “MED_VAL” property allowed us to represent the Median Home Value. (GEOJSON, D3 and Choropleth implemented)</a:t>
            </a:r>
          </a:p>
        </p:txBody>
      </p:sp>
      <p:sp>
        <p:nvSpPr>
          <p:cNvPr id="9" name="Google Shape;166;p17">
            <a:extLst>
              <a:ext uri="{FF2B5EF4-FFF2-40B4-BE49-F238E27FC236}">
                <a16:creationId xmlns:a16="http://schemas.microsoft.com/office/drawing/2014/main" id="{4324A646-56CF-479B-BB41-D989527C6EDB}"/>
              </a:ext>
            </a:extLst>
          </p:cNvPr>
          <p:cNvSpPr txBox="1">
            <a:spLocks noGrp="1"/>
          </p:cNvSpPr>
          <p:nvPr>
            <p:ph type="title"/>
          </p:nvPr>
        </p:nvSpPr>
        <p:spPr>
          <a:xfrm>
            <a:off x="1017640" y="879370"/>
            <a:ext cx="2757948" cy="659400"/>
          </a:xfrm>
          <a:prstGeom prst="rect">
            <a:avLst/>
          </a:prstGeom>
        </p:spPr>
        <p:txBody>
          <a:bodyPr spcFirstLastPara="1" wrap="square" lIns="0" tIns="0" rIns="0" bIns="0" anchor="t" anchorCtr="0">
            <a:noAutofit/>
          </a:bodyPr>
          <a:lstStyle/>
          <a:p>
            <a:pPr marL="12700" lvl="0" indent="0" algn="l" rtl="0">
              <a:spcBef>
                <a:spcPts val="0"/>
              </a:spcBef>
              <a:spcAft>
                <a:spcPts val="0"/>
              </a:spcAft>
              <a:buClr>
                <a:schemeClr val="dk1"/>
              </a:buClr>
              <a:buFont typeface="Arial"/>
              <a:buNone/>
            </a:pPr>
            <a:r>
              <a:rPr lang="en-US" sz="4400" dirty="0">
                <a:solidFill>
                  <a:srgbClr val="FF493A"/>
                </a:solidFill>
                <a:latin typeface="Arial"/>
                <a:ea typeface="Arial"/>
                <a:cs typeface="Arial"/>
                <a:sym typeface="Arial"/>
              </a:rPr>
              <a:t>JavaScript</a:t>
            </a:r>
            <a:endParaRPr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914400" y="1012600"/>
            <a:ext cx="2757948" cy="659400"/>
          </a:xfrm>
          <a:prstGeom prst="rect">
            <a:avLst/>
          </a:prstGeom>
        </p:spPr>
        <p:txBody>
          <a:bodyPr spcFirstLastPara="1" wrap="square" lIns="0" tIns="0" rIns="0" bIns="0" anchor="t" anchorCtr="0">
            <a:noAutofit/>
          </a:bodyPr>
          <a:lstStyle/>
          <a:p>
            <a:pPr marL="12700" lvl="0" indent="0" algn="l" rtl="0">
              <a:spcBef>
                <a:spcPts val="0"/>
              </a:spcBef>
              <a:spcAft>
                <a:spcPts val="0"/>
              </a:spcAft>
              <a:buClr>
                <a:schemeClr val="dk1"/>
              </a:buClr>
              <a:buFont typeface="Arial"/>
              <a:buNone/>
            </a:pPr>
            <a:r>
              <a:rPr lang="en-US" sz="4400" dirty="0">
                <a:solidFill>
                  <a:srgbClr val="FF493A"/>
                </a:solidFill>
                <a:latin typeface="Arial"/>
                <a:ea typeface="Arial"/>
                <a:cs typeface="Arial"/>
                <a:sym typeface="Arial"/>
              </a:rPr>
              <a:t>JavaScript</a:t>
            </a:r>
            <a:endParaRPr sz="3200" dirty="0"/>
          </a:p>
        </p:txBody>
      </p:sp>
      <p:sp>
        <p:nvSpPr>
          <p:cNvPr id="167" name="Google Shape;167;p17"/>
          <p:cNvSpPr txBox="1">
            <a:spLocks noGrp="1"/>
          </p:cNvSpPr>
          <p:nvPr>
            <p:ph type="body" idx="1"/>
          </p:nvPr>
        </p:nvSpPr>
        <p:spPr>
          <a:xfrm>
            <a:off x="921774" y="2089847"/>
            <a:ext cx="12514007" cy="2998347"/>
          </a:xfrm>
          <a:prstGeom prst="rect">
            <a:avLst/>
          </a:prstGeom>
        </p:spPr>
        <p:txBody>
          <a:bodyPr spcFirstLastPara="1" wrap="square" lIns="0" tIns="0" rIns="0" bIns="0" anchor="t" anchorCtr="0">
            <a:noAutofit/>
          </a:bodyPr>
          <a:lstStyle/>
          <a:p>
            <a:pPr marL="12700" marR="5080" lvl="0" indent="0" algn="l" rtl="0">
              <a:lnSpc>
                <a:spcPct val="128000"/>
              </a:lnSpc>
              <a:spcBef>
                <a:spcPts val="1075"/>
              </a:spcBef>
              <a:spcAft>
                <a:spcPts val="0"/>
              </a:spcAft>
              <a:buNone/>
            </a:pPr>
            <a:r>
              <a:rPr lang="en-US" sz="2400" dirty="0">
                <a:solidFill>
                  <a:srgbClr val="ECE6E1"/>
                </a:solidFill>
                <a:latin typeface="+mn-lt"/>
                <a:ea typeface="Arial"/>
                <a:cs typeface="Arial"/>
                <a:sym typeface="Arial"/>
              </a:rPr>
              <a:t>The heatmap was created from:</a:t>
            </a:r>
            <a:endParaRPr sz="2400" dirty="0">
              <a:solidFill>
                <a:srgbClr val="ECE6E1"/>
              </a:solidFill>
              <a:latin typeface="+mn-lt"/>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en-US" sz="2400" dirty="0">
                <a:solidFill>
                  <a:srgbClr val="CE9178"/>
                </a:solidFill>
                <a:latin typeface="+mn-lt"/>
                <a:ea typeface="Courier New"/>
                <a:cs typeface="Courier New"/>
                <a:sym typeface="Courier New"/>
              </a:rPr>
              <a:t>https://data.cityofnewyork.us/resource/b2iz-pps8.json</a:t>
            </a:r>
            <a:endParaRPr sz="2400" dirty="0">
              <a:solidFill>
                <a:srgbClr val="CE9178"/>
              </a:solidFill>
              <a:latin typeface="+mn-lt"/>
              <a:ea typeface="Courier New"/>
              <a:cs typeface="Courier New"/>
              <a:sym typeface="Courier New"/>
            </a:endParaRPr>
          </a:p>
          <a:p>
            <a:pPr marL="0" marR="5080" lvl="0" indent="0" algn="l" rtl="0">
              <a:lnSpc>
                <a:spcPct val="128000"/>
              </a:lnSpc>
              <a:spcBef>
                <a:spcPts val="1075"/>
              </a:spcBef>
              <a:spcAft>
                <a:spcPts val="0"/>
              </a:spcAft>
              <a:buNone/>
            </a:pPr>
            <a:r>
              <a:rPr lang="en-US" sz="2400" dirty="0">
                <a:solidFill>
                  <a:srgbClr val="ECE6E1"/>
                </a:solidFill>
                <a:latin typeface="+mn-lt"/>
                <a:ea typeface="Arial"/>
                <a:cs typeface="Arial"/>
                <a:sym typeface="Arial"/>
              </a:rPr>
              <a:t>A for loop was used to scrape through the longitude and latitude coordinates to represent the responses for Housing Code Violations. A heatmap was implemented to show the higher concentration areas within New York City. (Leaflet, D3 used)</a:t>
            </a:r>
            <a:endParaRPr sz="2400" dirty="0">
              <a:solidFill>
                <a:srgbClr val="ECE6E1"/>
              </a:solidFill>
              <a:latin typeface="+mn-lt"/>
              <a:ea typeface="Arial"/>
              <a:cs typeface="Arial"/>
              <a:sym typeface="Arial"/>
            </a:endParaRPr>
          </a:p>
          <a:p>
            <a:pPr marL="0" marR="5080" lvl="0" indent="0" algn="l" rtl="0">
              <a:lnSpc>
                <a:spcPct val="128000"/>
              </a:lnSpc>
              <a:spcBef>
                <a:spcPts val="1075"/>
              </a:spcBef>
              <a:spcAft>
                <a:spcPts val="0"/>
              </a:spcAft>
              <a:buClr>
                <a:schemeClr val="dk1"/>
              </a:buClr>
              <a:buFont typeface="Arial"/>
              <a:buNone/>
            </a:pPr>
            <a:endParaRPr sz="2100" dirty="0">
              <a:solidFill>
                <a:srgbClr val="ECE6E1"/>
              </a:solidFill>
              <a:latin typeface="Arial"/>
              <a:ea typeface="Arial"/>
              <a:cs typeface="Arial"/>
              <a:sym typeface="Arial"/>
            </a:endParaRPr>
          </a:p>
        </p:txBody>
      </p:sp>
      <p:pic>
        <p:nvPicPr>
          <p:cNvPr id="168" name="Google Shape;168;p17"/>
          <p:cNvPicPr preferRelativeResize="0"/>
          <p:nvPr/>
        </p:nvPicPr>
        <p:blipFill>
          <a:blip r:embed="rId3">
            <a:alphaModFix/>
          </a:blip>
          <a:stretch>
            <a:fillRect/>
          </a:stretch>
        </p:blipFill>
        <p:spPr>
          <a:xfrm>
            <a:off x="914400" y="5268664"/>
            <a:ext cx="10229850" cy="422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8"/>
          <p:cNvSpPr txBox="1">
            <a:spLocks noGrp="1"/>
          </p:cNvSpPr>
          <p:nvPr>
            <p:ph type="body" idx="1"/>
          </p:nvPr>
        </p:nvSpPr>
        <p:spPr>
          <a:xfrm>
            <a:off x="914400" y="2366010"/>
            <a:ext cx="11127658" cy="6789300"/>
          </a:xfrm>
          <a:prstGeom prst="rect">
            <a:avLst/>
          </a:prstGeom>
        </p:spPr>
        <p:txBody>
          <a:bodyPr spcFirstLastPara="1" wrap="square" lIns="0" tIns="0" rIns="0" bIns="0" anchor="t" anchorCtr="0">
            <a:noAutofit/>
          </a:bodyPr>
          <a:lstStyle/>
          <a:p>
            <a:pPr marL="12700" marR="5080" lvl="0" indent="0" algn="l" rtl="0">
              <a:lnSpc>
                <a:spcPct val="128000"/>
              </a:lnSpc>
              <a:spcBef>
                <a:spcPts val="1075"/>
              </a:spcBef>
              <a:spcAft>
                <a:spcPts val="0"/>
              </a:spcAft>
              <a:buNone/>
            </a:pPr>
            <a:r>
              <a:rPr lang="en-US" sz="2100" dirty="0">
                <a:solidFill>
                  <a:srgbClr val="ECE6E1"/>
                </a:solidFill>
                <a:latin typeface="+mn-lt"/>
                <a:ea typeface="Arial"/>
                <a:cs typeface="Arial"/>
                <a:sym typeface="Arial"/>
              </a:rPr>
              <a:t>We combined the Median Home Value and Heatmap HTML pages for visual representation. We used an overlay function for user control. </a:t>
            </a:r>
            <a:endParaRPr sz="2100" dirty="0">
              <a:solidFill>
                <a:srgbClr val="CE9178"/>
              </a:solidFill>
              <a:latin typeface="+mn-lt"/>
              <a:ea typeface="Courier New"/>
              <a:cs typeface="Courier New"/>
              <a:sym typeface="Courier New"/>
            </a:endParaRPr>
          </a:p>
          <a:p>
            <a:pPr marL="0" marR="5080" lvl="0" indent="0" algn="l" rtl="0">
              <a:lnSpc>
                <a:spcPct val="128000"/>
              </a:lnSpc>
              <a:spcBef>
                <a:spcPts val="1075"/>
              </a:spcBef>
              <a:spcAft>
                <a:spcPts val="0"/>
              </a:spcAft>
              <a:buNone/>
            </a:pPr>
            <a:endParaRPr sz="2100" dirty="0">
              <a:solidFill>
                <a:srgbClr val="ECE6E1"/>
              </a:solidFill>
              <a:latin typeface="Arial"/>
              <a:ea typeface="Arial"/>
              <a:cs typeface="Arial"/>
              <a:sym typeface="Arial"/>
            </a:endParaRPr>
          </a:p>
          <a:p>
            <a:pPr marL="0" marR="5080" lvl="0" indent="0" algn="l" rtl="0">
              <a:lnSpc>
                <a:spcPct val="128000"/>
              </a:lnSpc>
              <a:spcBef>
                <a:spcPts val="1075"/>
              </a:spcBef>
              <a:spcAft>
                <a:spcPts val="0"/>
              </a:spcAft>
              <a:buNone/>
            </a:pPr>
            <a:endParaRPr sz="2100" dirty="0">
              <a:solidFill>
                <a:srgbClr val="ECE6E1"/>
              </a:solidFill>
              <a:latin typeface="Arial"/>
              <a:ea typeface="Arial"/>
              <a:cs typeface="Arial"/>
              <a:sym typeface="Arial"/>
            </a:endParaRPr>
          </a:p>
        </p:txBody>
      </p:sp>
      <p:pic>
        <p:nvPicPr>
          <p:cNvPr id="175" name="Google Shape;175;p18"/>
          <p:cNvPicPr preferRelativeResize="0"/>
          <p:nvPr/>
        </p:nvPicPr>
        <p:blipFill>
          <a:blip r:embed="rId3">
            <a:alphaModFix/>
          </a:blip>
          <a:stretch>
            <a:fillRect/>
          </a:stretch>
        </p:blipFill>
        <p:spPr>
          <a:xfrm>
            <a:off x="914399" y="3997375"/>
            <a:ext cx="10176387" cy="2506664"/>
          </a:xfrm>
          <a:prstGeom prst="rect">
            <a:avLst/>
          </a:prstGeom>
          <a:noFill/>
          <a:ln>
            <a:noFill/>
          </a:ln>
        </p:spPr>
      </p:pic>
      <p:sp>
        <p:nvSpPr>
          <p:cNvPr id="7" name="Google Shape;166;p17">
            <a:extLst>
              <a:ext uri="{FF2B5EF4-FFF2-40B4-BE49-F238E27FC236}">
                <a16:creationId xmlns:a16="http://schemas.microsoft.com/office/drawing/2014/main" id="{1D2329A5-1431-44E1-AE6A-521642232531}"/>
              </a:ext>
            </a:extLst>
          </p:cNvPr>
          <p:cNvSpPr txBox="1">
            <a:spLocks/>
          </p:cNvSpPr>
          <p:nvPr/>
        </p:nvSpPr>
        <p:spPr>
          <a:xfrm>
            <a:off x="914400" y="1012600"/>
            <a:ext cx="2757948" cy="659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buClr>
                <a:schemeClr val="dk1"/>
              </a:buClr>
            </a:pPr>
            <a:r>
              <a:rPr lang="en-US" sz="4400" dirty="0">
                <a:solidFill>
                  <a:srgbClr val="FF493A"/>
                </a:solidFill>
                <a:latin typeface="Arial"/>
                <a:ea typeface="Arial"/>
                <a:cs typeface="Arial"/>
                <a:sym typeface="Arial"/>
              </a:rPr>
              <a:t>JavaScript</a:t>
            </a:r>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9"/>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9"/>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9"/>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dirty="0">
                <a:solidFill>
                  <a:schemeClr val="lt1"/>
                </a:solidFill>
                <a:latin typeface="Arial"/>
                <a:ea typeface="Arial"/>
                <a:cs typeface="Arial"/>
                <a:sym typeface="Arial"/>
              </a:rPr>
              <a:t>HTML/CSS</a:t>
            </a:r>
            <a:endParaRPr sz="11500" b="1" dirty="0">
              <a:solidFill>
                <a:schemeClr val="lt1"/>
              </a:solidFill>
              <a:latin typeface="Arial"/>
              <a:ea typeface="Arial"/>
              <a:cs typeface="Arial"/>
              <a:sym typeface="Arial"/>
            </a:endParaRPr>
          </a:p>
        </p:txBody>
      </p:sp>
      <p:sp>
        <p:nvSpPr>
          <p:cNvPr id="184" name="Google Shape;184;p19"/>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txBox="1"/>
          <p:nvPr/>
        </p:nvSpPr>
        <p:spPr>
          <a:xfrm>
            <a:off x="914399" y="1809118"/>
            <a:ext cx="5508524" cy="7858450"/>
          </a:xfrm>
          <a:prstGeom prst="rect">
            <a:avLst/>
          </a:prstGeom>
          <a:noFill/>
          <a:ln>
            <a:noFill/>
          </a:ln>
        </p:spPr>
        <p:txBody>
          <a:bodyPr spcFirstLastPara="1" wrap="square" lIns="0" tIns="8875" rIns="0" bIns="0" anchor="t" anchorCtr="0">
            <a:noAutofit/>
          </a:bodyPr>
          <a:lstStyle/>
          <a:p>
            <a:pPr marL="12700" marR="5080" lvl="0" indent="0" rtl="0">
              <a:lnSpc>
                <a:spcPct val="125000"/>
              </a:lnSpc>
              <a:spcBef>
                <a:spcPts val="0"/>
              </a:spcBef>
              <a:spcAft>
                <a:spcPts val="0"/>
              </a:spcAft>
              <a:buNone/>
            </a:pPr>
            <a:r>
              <a:rPr lang="en-US" sz="2100" dirty="0">
                <a:solidFill>
                  <a:schemeClr val="bg1"/>
                </a:solidFill>
                <a:latin typeface="+mn-lt"/>
                <a:ea typeface="Arial"/>
                <a:cs typeface="Arial"/>
                <a:sym typeface="Arial"/>
              </a:rPr>
              <a:t>HTML templates guided us </a:t>
            </a:r>
            <a:r>
              <a:rPr lang="en-US" sz="2100" dirty="0">
                <a:solidFill>
                  <a:schemeClr val="bg1"/>
                </a:solidFill>
                <a:latin typeface="+mn-lt"/>
              </a:rPr>
              <a:t>on creating a visually appealing display, however we found that templates tended to be somewhat advanced and became opaque very quickly. We realized one of our issues around getting the data to flow through properly was that we needed to link our data in several places within the template to get it to work, which was trial and error. Once we accomplished this completing the rest was mostly a process of code elimination. We found that although the templates provided a foundation for the visual aspects, we still had to have an understanding of how the template worked so we could get our data to appear properly.</a:t>
            </a:r>
          </a:p>
          <a:p>
            <a:pPr marL="12700" marR="5080" lvl="0" indent="0" rtl="0">
              <a:lnSpc>
                <a:spcPct val="125000"/>
              </a:lnSpc>
              <a:spcBef>
                <a:spcPts val="0"/>
              </a:spcBef>
              <a:spcAft>
                <a:spcPts val="0"/>
              </a:spcAft>
              <a:buNone/>
            </a:pPr>
            <a:endParaRPr lang="en-US" sz="2100" dirty="0">
              <a:solidFill>
                <a:schemeClr val="bg1"/>
              </a:solidFill>
              <a:latin typeface="+mn-lt"/>
              <a:ea typeface="Arial"/>
              <a:cs typeface="Arial"/>
              <a:sym typeface="Arial"/>
            </a:endParaRPr>
          </a:p>
          <a:p>
            <a:pPr marL="12700" marR="5080" lvl="0" indent="0" rtl="0">
              <a:lnSpc>
                <a:spcPct val="125000"/>
              </a:lnSpc>
              <a:spcBef>
                <a:spcPts val="0"/>
              </a:spcBef>
              <a:spcAft>
                <a:spcPts val="0"/>
              </a:spcAft>
              <a:buNone/>
            </a:pPr>
            <a:r>
              <a:rPr lang="en-US" sz="2100" dirty="0">
                <a:solidFill>
                  <a:schemeClr val="bg1"/>
                </a:solidFill>
                <a:latin typeface="+mn-lt"/>
                <a:ea typeface="Arial"/>
                <a:cs typeface="Arial"/>
                <a:sym typeface="Arial"/>
              </a:rPr>
              <a:t>The code itself was broken out into sections for Leaflet/JavaScript, D3, maps, charts, and data visualizations. </a:t>
            </a:r>
            <a:endParaRPr sz="2100" dirty="0">
              <a:solidFill>
                <a:schemeClr val="bg1"/>
              </a:solidFill>
              <a:latin typeface="+mn-lt"/>
              <a:ea typeface="Arial"/>
              <a:cs typeface="Arial"/>
              <a:sym typeface="Arial"/>
            </a:endParaRPr>
          </a:p>
        </p:txBody>
      </p:sp>
      <p:sp>
        <p:nvSpPr>
          <p:cNvPr id="7" name="Google Shape;166;p17">
            <a:extLst>
              <a:ext uri="{FF2B5EF4-FFF2-40B4-BE49-F238E27FC236}">
                <a16:creationId xmlns:a16="http://schemas.microsoft.com/office/drawing/2014/main" id="{68748845-ACA6-45BE-AE60-7DF564F7EF38}"/>
              </a:ext>
            </a:extLst>
          </p:cNvPr>
          <p:cNvSpPr txBox="1">
            <a:spLocks/>
          </p:cNvSpPr>
          <p:nvPr/>
        </p:nvSpPr>
        <p:spPr>
          <a:xfrm>
            <a:off x="914399" y="1012600"/>
            <a:ext cx="3532239" cy="659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buClr>
                <a:schemeClr val="dk1"/>
              </a:buClr>
            </a:pPr>
            <a:r>
              <a:rPr lang="en-US" sz="4400" dirty="0">
                <a:solidFill>
                  <a:srgbClr val="FF493A"/>
                </a:solidFill>
                <a:latin typeface="Arial"/>
                <a:ea typeface="Arial"/>
                <a:cs typeface="Arial"/>
                <a:sym typeface="Arial"/>
              </a:rPr>
              <a:t>HTML/CSS</a:t>
            </a:r>
            <a:endParaRPr lang="en-US" sz="3200" dirty="0"/>
          </a:p>
        </p:txBody>
      </p:sp>
      <p:pic>
        <p:nvPicPr>
          <p:cNvPr id="5" name="Picture 4">
            <a:extLst>
              <a:ext uri="{FF2B5EF4-FFF2-40B4-BE49-F238E27FC236}">
                <a16:creationId xmlns:a16="http://schemas.microsoft.com/office/drawing/2014/main" id="{580380E7-AD14-48B5-B49A-9ADE23495E55}"/>
              </a:ext>
            </a:extLst>
          </p:cNvPr>
          <p:cNvPicPr>
            <a:picLocks noChangeAspect="1"/>
          </p:cNvPicPr>
          <p:nvPr/>
        </p:nvPicPr>
        <p:blipFill>
          <a:blip r:embed="rId3"/>
          <a:stretch>
            <a:fillRect/>
          </a:stretch>
        </p:blipFill>
        <p:spPr>
          <a:xfrm>
            <a:off x="7059711" y="1672000"/>
            <a:ext cx="10609311" cy="6257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5"/>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5"/>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25"/>
          <p:cNvSpPr txBox="1">
            <a:spLocks noGrp="1"/>
          </p:cNvSpPr>
          <p:nvPr>
            <p:ph type="title"/>
          </p:nvPr>
        </p:nvSpPr>
        <p:spPr>
          <a:xfrm>
            <a:off x="2438400" y="4297484"/>
            <a:ext cx="14766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Visualizations</a:t>
            </a:r>
            <a:endParaRPr sz="11500" b="1">
              <a:solidFill>
                <a:schemeClr val="lt1"/>
              </a:solidFill>
              <a:latin typeface="Arial"/>
              <a:ea typeface="Arial"/>
              <a:cs typeface="Arial"/>
              <a:sym typeface="Arial"/>
            </a:endParaRPr>
          </a:p>
        </p:txBody>
      </p:sp>
      <p:sp>
        <p:nvSpPr>
          <p:cNvPr id="251" name="Google Shape;251;p25"/>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20"/>
          <p:cNvSpPr/>
          <p:nvPr/>
        </p:nvSpPr>
        <p:spPr>
          <a:xfrm>
            <a:off x="157564" y="149820"/>
            <a:ext cx="17973674" cy="99917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0"/>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20"/>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20"/>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Heat Map</a:t>
            </a:r>
            <a:endParaRPr sz="2100">
              <a:solidFill>
                <a:schemeClr val="dk1"/>
              </a:solidFill>
              <a:latin typeface="Arial"/>
              <a:ea typeface="Arial"/>
              <a:cs typeface="Arial"/>
              <a:sym typeface="Arial"/>
            </a:endParaRPr>
          </a:p>
        </p:txBody>
      </p:sp>
      <p:sp>
        <p:nvSpPr>
          <p:cNvPr id="194" name="Google Shape;194;p20"/>
          <p:cNvSpPr txBox="1">
            <a:spLocks noGrp="1"/>
          </p:cNvSpPr>
          <p:nvPr>
            <p:ph type="title"/>
          </p:nvPr>
        </p:nvSpPr>
        <p:spPr>
          <a:xfrm>
            <a:off x="1016000" y="827058"/>
            <a:ext cx="6635115" cy="466725"/>
          </a:xfrm>
          <a:prstGeom prst="rect">
            <a:avLst/>
          </a:prstGeom>
          <a:noFill/>
          <a:ln>
            <a:noFill/>
          </a:ln>
        </p:spPr>
        <p:txBody>
          <a:bodyPr spcFirstLastPara="1" wrap="square" lIns="0" tIns="11425" rIns="0" bIns="0" anchor="t" anchorCtr="0">
            <a:noAutofit/>
          </a:bodyPr>
          <a:lstStyle/>
          <a:p>
            <a:pPr marL="12700" lvl="0" indent="0" algn="l" rtl="0">
              <a:lnSpc>
                <a:spcPct val="100000"/>
              </a:lnSpc>
              <a:spcBef>
                <a:spcPts val="0"/>
              </a:spcBef>
              <a:spcAft>
                <a:spcPts val="0"/>
              </a:spcAft>
              <a:buNone/>
            </a:pPr>
            <a:r>
              <a:rPr lang="en-US" sz="2900" i="1" dirty="0">
                <a:solidFill>
                  <a:srgbClr val="ECE6E1"/>
                </a:solidFill>
                <a:latin typeface="Arial"/>
                <a:ea typeface="Arial"/>
                <a:cs typeface="Arial"/>
                <a:sym typeface="Arial"/>
              </a:rPr>
              <a:t>Visualizations</a:t>
            </a:r>
            <a:endParaRPr sz="2900" dirty="0">
              <a:latin typeface="Arial"/>
              <a:ea typeface="Arial"/>
              <a:cs typeface="Arial"/>
              <a:sym typeface="Arial"/>
            </a:endParaRPr>
          </a:p>
        </p:txBody>
      </p:sp>
      <p:sp>
        <p:nvSpPr>
          <p:cNvPr id="195" name="Google Shape;195;p20"/>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6" name="Google Shape;196;p20"/>
          <p:cNvPicPr preferRelativeResize="0"/>
          <p:nvPr/>
        </p:nvPicPr>
        <p:blipFill>
          <a:blip r:embed="rId4">
            <a:alphaModFix/>
          </a:blip>
          <a:stretch>
            <a:fillRect/>
          </a:stretch>
        </p:blipFill>
        <p:spPr>
          <a:xfrm>
            <a:off x="1016000" y="2986925"/>
            <a:ext cx="13607002" cy="654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1"/>
          <p:cNvSpPr/>
          <p:nvPr/>
        </p:nvSpPr>
        <p:spPr>
          <a:xfrm>
            <a:off x="157564" y="149820"/>
            <a:ext cx="17973600" cy="999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1"/>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1"/>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1"/>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Median Home Value </a:t>
            </a:r>
            <a:endParaRPr sz="2100">
              <a:solidFill>
                <a:schemeClr val="dk1"/>
              </a:solidFill>
              <a:latin typeface="Arial"/>
              <a:ea typeface="Arial"/>
              <a:cs typeface="Arial"/>
              <a:sym typeface="Arial"/>
            </a:endParaRPr>
          </a:p>
        </p:txBody>
      </p:sp>
      <p:sp>
        <p:nvSpPr>
          <p:cNvPr id="206" name="Google Shape;206;p21"/>
          <p:cNvSpPr txBox="1">
            <a:spLocks noGrp="1"/>
          </p:cNvSpPr>
          <p:nvPr>
            <p:ph type="title"/>
          </p:nvPr>
        </p:nvSpPr>
        <p:spPr>
          <a:xfrm>
            <a:off x="1016000" y="827058"/>
            <a:ext cx="6635100" cy="466800"/>
          </a:xfrm>
          <a:prstGeom prst="rect">
            <a:avLst/>
          </a:prstGeom>
          <a:noFill/>
          <a:ln>
            <a:noFill/>
          </a:ln>
        </p:spPr>
        <p:txBody>
          <a:bodyPr spcFirstLastPara="1" wrap="square" lIns="0" tIns="11425" rIns="0" bIns="0" anchor="t" anchorCtr="0">
            <a:noAutofit/>
          </a:bodyPr>
          <a:lstStyle/>
          <a:p>
            <a:pPr marL="12700" lvl="0"/>
            <a:r>
              <a:rPr lang="en-US" sz="2900" i="1" dirty="0">
                <a:solidFill>
                  <a:srgbClr val="ECE6E1"/>
                </a:solidFill>
                <a:latin typeface="Arial"/>
                <a:ea typeface="Arial"/>
                <a:cs typeface="Arial"/>
                <a:sym typeface="Arial"/>
              </a:rPr>
              <a:t>Visualizations</a:t>
            </a:r>
            <a:endParaRPr sz="2900" dirty="0">
              <a:latin typeface="Arial"/>
              <a:ea typeface="Arial"/>
              <a:cs typeface="Arial"/>
              <a:sym typeface="Arial"/>
            </a:endParaRPr>
          </a:p>
        </p:txBody>
      </p:sp>
      <p:sp>
        <p:nvSpPr>
          <p:cNvPr id="207" name="Google Shape;207;p21"/>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8" name="Google Shape;208;p21"/>
          <p:cNvPicPr preferRelativeResize="0"/>
          <p:nvPr/>
        </p:nvPicPr>
        <p:blipFill>
          <a:blip r:embed="rId4">
            <a:alphaModFix/>
          </a:blip>
          <a:stretch>
            <a:fillRect/>
          </a:stretch>
        </p:blipFill>
        <p:spPr>
          <a:xfrm>
            <a:off x="1028700" y="2766075"/>
            <a:ext cx="13041261" cy="678350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22"/>
          <p:cNvSpPr/>
          <p:nvPr/>
        </p:nvSpPr>
        <p:spPr>
          <a:xfrm>
            <a:off x="157564" y="149820"/>
            <a:ext cx="17973600" cy="999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22"/>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2"/>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2"/>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Combined Interactive Map </a:t>
            </a:r>
            <a:endParaRPr sz="2100">
              <a:solidFill>
                <a:schemeClr val="dk1"/>
              </a:solidFill>
              <a:latin typeface="Arial"/>
              <a:ea typeface="Arial"/>
              <a:cs typeface="Arial"/>
              <a:sym typeface="Arial"/>
            </a:endParaRPr>
          </a:p>
        </p:txBody>
      </p:sp>
      <p:sp>
        <p:nvSpPr>
          <p:cNvPr id="218" name="Google Shape;218;p22"/>
          <p:cNvSpPr txBox="1">
            <a:spLocks noGrp="1"/>
          </p:cNvSpPr>
          <p:nvPr>
            <p:ph type="title"/>
          </p:nvPr>
        </p:nvSpPr>
        <p:spPr>
          <a:xfrm>
            <a:off x="1016000" y="827058"/>
            <a:ext cx="6635100" cy="466800"/>
          </a:xfrm>
          <a:prstGeom prst="rect">
            <a:avLst/>
          </a:prstGeom>
          <a:noFill/>
          <a:ln>
            <a:noFill/>
          </a:ln>
        </p:spPr>
        <p:txBody>
          <a:bodyPr spcFirstLastPara="1" wrap="square" lIns="0" tIns="11425" rIns="0" bIns="0" anchor="t" anchorCtr="0">
            <a:noAutofit/>
          </a:bodyPr>
          <a:lstStyle/>
          <a:p>
            <a:pPr marL="12700" lvl="0"/>
            <a:r>
              <a:rPr lang="en-US" sz="2900" i="1" dirty="0">
                <a:solidFill>
                  <a:srgbClr val="ECE6E1"/>
                </a:solidFill>
                <a:latin typeface="Arial"/>
                <a:ea typeface="Arial"/>
                <a:cs typeface="Arial"/>
                <a:sym typeface="Arial"/>
              </a:rPr>
              <a:t>Visualizations</a:t>
            </a:r>
            <a:endParaRPr sz="2900" dirty="0">
              <a:latin typeface="Arial"/>
              <a:ea typeface="Arial"/>
              <a:cs typeface="Arial"/>
              <a:sym typeface="Arial"/>
            </a:endParaRPr>
          </a:p>
        </p:txBody>
      </p:sp>
      <p:sp>
        <p:nvSpPr>
          <p:cNvPr id="219" name="Google Shape;219;p22"/>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0" name="Google Shape;220;p22"/>
          <p:cNvPicPr preferRelativeResize="0"/>
          <p:nvPr/>
        </p:nvPicPr>
        <p:blipFill>
          <a:blip r:embed="rId4">
            <a:alphaModFix/>
          </a:blip>
          <a:stretch>
            <a:fillRect/>
          </a:stretch>
        </p:blipFill>
        <p:spPr>
          <a:xfrm>
            <a:off x="1016000" y="3244550"/>
            <a:ext cx="12208524" cy="6011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22"/>
          <p:cNvSpPr/>
          <p:nvPr/>
        </p:nvSpPr>
        <p:spPr>
          <a:xfrm>
            <a:off x="157564" y="149820"/>
            <a:ext cx="17973600" cy="999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22"/>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2"/>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2"/>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dirty="0">
                <a:solidFill>
                  <a:srgbClr val="ECE6E1"/>
                </a:solidFill>
              </a:rPr>
              <a:t>Felonies bar </a:t>
            </a:r>
            <a:r>
              <a:rPr lang="en-US" sz="2100" dirty="0" err="1">
                <a:solidFill>
                  <a:srgbClr val="ECE6E1"/>
                </a:solidFill>
              </a:rPr>
              <a:t>hcart</a:t>
            </a:r>
            <a:r>
              <a:rPr lang="en-US" sz="2100" dirty="0">
                <a:solidFill>
                  <a:srgbClr val="ECE6E1"/>
                </a:solidFill>
              </a:rPr>
              <a:t> with interactive drop down by felony type.</a:t>
            </a:r>
            <a:endParaRPr sz="2100" dirty="0">
              <a:solidFill>
                <a:schemeClr val="dk1"/>
              </a:solidFill>
              <a:latin typeface="Arial"/>
              <a:ea typeface="Arial"/>
              <a:cs typeface="Arial"/>
              <a:sym typeface="Arial"/>
            </a:endParaRPr>
          </a:p>
        </p:txBody>
      </p:sp>
      <p:sp>
        <p:nvSpPr>
          <p:cNvPr id="218" name="Google Shape;218;p22"/>
          <p:cNvSpPr txBox="1">
            <a:spLocks noGrp="1"/>
          </p:cNvSpPr>
          <p:nvPr>
            <p:ph type="title"/>
          </p:nvPr>
        </p:nvSpPr>
        <p:spPr>
          <a:xfrm>
            <a:off x="1016000" y="827058"/>
            <a:ext cx="6635100" cy="466800"/>
          </a:xfrm>
          <a:prstGeom prst="rect">
            <a:avLst/>
          </a:prstGeom>
          <a:noFill/>
          <a:ln>
            <a:noFill/>
          </a:ln>
        </p:spPr>
        <p:txBody>
          <a:bodyPr spcFirstLastPara="1" wrap="square" lIns="0" tIns="11425" rIns="0" bIns="0" anchor="t" anchorCtr="0">
            <a:noAutofit/>
          </a:bodyPr>
          <a:lstStyle/>
          <a:p>
            <a:pPr marL="12700" lvl="0"/>
            <a:r>
              <a:rPr lang="en-US" sz="2900" i="1" dirty="0">
                <a:solidFill>
                  <a:srgbClr val="ECE6E1"/>
                </a:solidFill>
                <a:latin typeface="Arial"/>
                <a:ea typeface="Arial"/>
                <a:cs typeface="Arial"/>
                <a:sym typeface="Arial"/>
              </a:rPr>
              <a:t>Visualizations</a:t>
            </a:r>
            <a:endParaRPr sz="2900" dirty="0">
              <a:latin typeface="Arial"/>
              <a:ea typeface="Arial"/>
              <a:cs typeface="Arial"/>
              <a:sym typeface="Arial"/>
            </a:endParaRPr>
          </a:p>
        </p:txBody>
      </p:sp>
      <p:sp>
        <p:nvSpPr>
          <p:cNvPr id="219" name="Google Shape;219;p22"/>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7587B2CB-0E2D-4E3F-BEF7-54EA81AFF43D}"/>
              </a:ext>
            </a:extLst>
          </p:cNvPr>
          <p:cNvPicPr>
            <a:picLocks noChangeAspect="1"/>
          </p:cNvPicPr>
          <p:nvPr/>
        </p:nvPicPr>
        <p:blipFill>
          <a:blip r:embed="rId4"/>
          <a:stretch>
            <a:fillRect/>
          </a:stretch>
        </p:blipFill>
        <p:spPr>
          <a:xfrm>
            <a:off x="1016000" y="3677430"/>
            <a:ext cx="15784142" cy="3843500"/>
          </a:xfrm>
          <a:prstGeom prst="rect">
            <a:avLst/>
          </a:prstGeom>
          <a:ln w="19050">
            <a:solidFill>
              <a:schemeClr val="tx1"/>
            </a:solidFill>
          </a:ln>
        </p:spPr>
      </p:pic>
    </p:spTree>
    <p:extLst>
      <p:ext uri="{BB962C8B-B14F-4D97-AF65-F5344CB8AC3E}">
        <p14:creationId xmlns:p14="http://schemas.microsoft.com/office/powerpoint/2010/main" val="377169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8"/>
          <p:cNvSpPr txBox="1">
            <a:spLocks noGrp="1"/>
          </p:cNvSpPr>
          <p:nvPr>
            <p:ph type="title"/>
          </p:nvPr>
        </p:nvSpPr>
        <p:spPr>
          <a:xfrm>
            <a:off x="851753" y="561516"/>
            <a:ext cx="9561830" cy="291105"/>
          </a:xfrm>
          <a:prstGeom prst="rect">
            <a:avLst/>
          </a:prstGeom>
          <a:noFill/>
          <a:ln>
            <a:noFill/>
          </a:ln>
        </p:spPr>
        <p:txBody>
          <a:bodyPr spcFirstLastPara="1" wrap="square" lIns="0" tIns="13950" rIns="0" bIns="0" anchor="t" anchorCtr="0">
            <a:noAutofit/>
          </a:bodyPr>
          <a:lstStyle/>
          <a:p>
            <a:pPr marL="12700" lvl="0" indent="0" algn="l" rtl="0">
              <a:lnSpc>
                <a:spcPct val="100000"/>
              </a:lnSpc>
              <a:spcBef>
                <a:spcPts val="0"/>
              </a:spcBef>
              <a:spcAft>
                <a:spcPts val="0"/>
              </a:spcAft>
              <a:buNone/>
            </a:pPr>
            <a:r>
              <a:rPr lang="en-US"/>
              <a:t> </a:t>
            </a:r>
            <a:endParaRPr/>
          </a:p>
        </p:txBody>
      </p:sp>
      <p:sp>
        <p:nvSpPr>
          <p:cNvPr id="56" name="Google Shape;56;p8"/>
          <p:cNvSpPr txBox="1"/>
          <p:nvPr/>
        </p:nvSpPr>
        <p:spPr>
          <a:xfrm>
            <a:off x="851753" y="1881303"/>
            <a:ext cx="7182484" cy="556433"/>
          </a:xfrm>
          <a:prstGeom prst="rect">
            <a:avLst/>
          </a:prstGeom>
          <a:noFill/>
          <a:ln>
            <a:noFill/>
          </a:ln>
        </p:spPr>
        <p:txBody>
          <a:bodyPr spcFirstLastPara="1" wrap="square" lIns="0" tIns="55225" rIns="0" bIns="0" anchor="t" anchorCtr="0">
            <a:noAutofit/>
          </a:bodyPr>
          <a:lstStyle/>
          <a:p>
            <a:pPr marL="12700" marR="5080" lvl="0" indent="0" algn="l" rtl="0">
              <a:lnSpc>
                <a:spcPct val="95725"/>
              </a:lnSpc>
              <a:spcBef>
                <a:spcPts val="0"/>
              </a:spcBef>
              <a:spcAft>
                <a:spcPts val="0"/>
              </a:spcAft>
              <a:buNone/>
            </a:pPr>
            <a:r>
              <a:rPr lang="en-US" sz="4000">
                <a:solidFill>
                  <a:srgbClr val="1F202A"/>
                </a:solidFill>
                <a:latin typeface="Arial Black"/>
                <a:ea typeface="Arial Black"/>
                <a:cs typeface="Arial Black"/>
                <a:sym typeface="Arial Black"/>
              </a:rPr>
              <a:t>Abstract</a:t>
            </a:r>
            <a:endParaRPr sz="4000">
              <a:solidFill>
                <a:schemeClr val="dk1"/>
              </a:solidFill>
              <a:latin typeface="Arial Black"/>
              <a:ea typeface="Arial Black"/>
              <a:cs typeface="Arial Black"/>
              <a:sym typeface="Arial Black"/>
            </a:endParaRPr>
          </a:p>
        </p:txBody>
      </p:sp>
      <p:sp>
        <p:nvSpPr>
          <p:cNvPr id="57" name="Google Shape;57;p8"/>
          <p:cNvSpPr txBox="1"/>
          <p:nvPr/>
        </p:nvSpPr>
        <p:spPr>
          <a:xfrm>
            <a:off x="851753" y="3244360"/>
            <a:ext cx="7151370" cy="4305987"/>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800">
                <a:solidFill>
                  <a:srgbClr val="1F202A"/>
                </a:solidFill>
                <a:latin typeface="Arial"/>
                <a:ea typeface="Arial"/>
                <a:cs typeface="Arial"/>
                <a:sym typeface="Arial"/>
              </a:rPr>
              <a:t>How does crime in NYC correlate with lower/higher standards of living as it relates to housing code violations? Higher crime area suggest a lack of desirability in location and has greater potential of corrupt landlords and decrepit living situations. We are curious to </a:t>
            </a:r>
            <a:r>
              <a:rPr lang="en-US" sz="2800">
                <a:solidFill>
                  <a:srgbClr val="1F202A"/>
                </a:solidFill>
              </a:rPr>
              <a:t>visualize </a:t>
            </a:r>
            <a:r>
              <a:rPr lang="en-US" sz="2800">
                <a:solidFill>
                  <a:srgbClr val="1F202A"/>
                </a:solidFill>
                <a:latin typeface="Arial"/>
                <a:ea typeface="Arial"/>
                <a:cs typeface="Arial"/>
                <a:sym typeface="Arial"/>
              </a:rPr>
              <a:t>the correlation.</a:t>
            </a:r>
            <a:endParaRPr sz="2800">
              <a:solidFill>
                <a:schemeClr val="dk1"/>
              </a:solidFill>
              <a:latin typeface="Arial"/>
              <a:ea typeface="Arial"/>
              <a:cs typeface="Arial"/>
              <a:sym typeface="Arial"/>
            </a:endParaRPr>
          </a:p>
        </p:txBody>
      </p:sp>
      <p:sp>
        <p:nvSpPr>
          <p:cNvPr id="60" name="Google Shape;60;p8"/>
          <p:cNvSpPr/>
          <p:nvPr/>
        </p:nvSpPr>
        <p:spPr>
          <a:xfrm>
            <a:off x="11437877" y="561516"/>
            <a:ext cx="6826199" cy="91249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p:nvPr/>
        </p:nvSpPr>
        <p:spPr>
          <a:xfrm>
            <a:off x="0" y="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29"/>
          <p:cNvSpPr/>
          <p:nvPr/>
        </p:nvSpPr>
        <p:spPr>
          <a:xfrm>
            <a:off x="157564" y="149820"/>
            <a:ext cx="17973674" cy="99917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29"/>
          <p:cNvSpPr/>
          <p:nvPr/>
        </p:nvSpPr>
        <p:spPr>
          <a:xfrm>
            <a:off x="13297678" y="1215713"/>
            <a:ext cx="4990465" cy="9071610"/>
          </a:xfrm>
          <a:custGeom>
            <a:avLst/>
            <a:gdLst/>
            <a:ahLst/>
            <a:cxnLst/>
            <a:rect l="l" t="t" r="r" b="b"/>
            <a:pathLst>
              <a:path w="4990465" h="9071610" extrusionOk="0">
                <a:moveTo>
                  <a:pt x="4990321" y="9071287"/>
                </a:moveTo>
                <a:lnTo>
                  <a:pt x="0" y="9071287"/>
                </a:lnTo>
                <a:lnTo>
                  <a:pt x="4990322" y="0"/>
                </a:lnTo>
                <a:lnTo>
                  <a:pt x="4990321" y="9071287"/>
                </a:lnTo>
                <a:close/>
              </a:path>
            </a:pathLst>
          </a:custGeom>
          <a:solidFill>
            <a:srgbClr val="FF493A">
              <a:alpha val="8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29"/>
          <p:cNvSpPr/>
          <p:nvPr/>
        </p:nvSpPr>
        <p:spPr>
          <a:xfrm>
            <a:off x="11534356" y="0"/>
            <a:ext cx="6753859" cy="10287000"/>
          </a:xfrm>
          <a:custGeom>
            <a:avLst/>
            <a:gdLst/>
            <a:ahLst/>
            <a:cxnLst/>
            <a:rect l="l" t="t" r="r" b="b"/>
            <a:pathLst>
              <a:path w="6753859" h="10287000" extrusionOk="0">
                <a:moveTo>
                  <a:pt x="0" y="0"/>
                </a:moveTo>
                <a:lnTo>
                  <a:pt x="6753643" y="0"/>
                </a:lnTo>
                <a:lnTo>
                  <a:pt x="6753643" y="10286999"/>
                </a:lnTo>
                <a:lnTo>
                  <a:pt x="6713511"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9"/>
          <p:cNvSpPr txBox="1"/>
          <p:nvPr/>
        </p:nvSpPr>
        <p:spPr>
          <a:xfrm>
            <a:off x="762000" y="3970261"/>
            <a:ext cx="8610600" cy="1781257"/>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11500" b="1">
                <a:solidFill>
                  <a:srgbClr val="FF493A"/>
                </a:solidFill>
                <a:latin typeface="Arial"/>
                <a:ea typeface="Arial"/>
                <a:cs typeface="Arial"/>
                <a:sym typeface="Arial"/>
              </a:rPr>
              <a:t>Questions?</a:t>
            </a:r>
            <a:endParaRPr sz="11500" b="1">
              <a:solidFill>
                <a:schemeClr val="dk1"/>
              </a:solidFill>
              <a:latin typeface="Arial"/>
              <a:ea typeface="Arial"/>
              <a:cs typeface="Arial"/>
              <a:sym typeface="Arial"/>
            </a:endParaRPr>
          </a:p>
        </p:txBody>
      </p:sp>
      <p:sp>
        <p:nvSpPr>
          <p:cNvPr id="350" name="Google Shape;350;p29"/>
          <p:cNvSpPr txBox="1">
            <a:spLocks noGrp="1"/>
          </p:cNvSpPr>
          <p:nvPr>
            <p:ph type="title"/>
          </p:nvPr>
        </p:nvSpPr>
        <p:spPr>
          <a:xfrm>
            <a:off x="914400" y="411480"/>
            <a:ext cx="16459200" cy="27699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9"/>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9"/>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9"/>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The Data</a:t>
            </a:r>
            <a:endParaRPr sz="11500" b="1">
              <a:solidFill>
                <a:schemeClr val="lt1"/>
              </a:solidFill>
              <a:latin typeface="Arial"/>
              <a:ea typeface="Arial"/>
              <a:cs typeface="Arial"/>
              <a:sym typeface="Arial"/>
            </a:endParaRPr>
          </a:p>
        </p:txBody>
      </p:sp>
      <p:sp>
        <p:nvSpPr>
          <p:cNvPr id="69" name="Google Shape;69;p9"/>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0"/>
          <p:cNvSpPr/>
          <p:nvPr/>
        </p:nvSpPr>
        <p:spPr>
          <a:xfrm>
            <a:off x="13297667" y="1215692"/>
            <a:ext cx="4990465" cy="9071610"/>
          </a:xfrm>
          <a:custGeom>
            <a:avLst/>
            <a:gdLst/>
            <a:ahLst/>
            <a:cxnLst/>
            <a:rect l="l" t="t" r="r" b="b"/>
            <a:pathLst>
              <a:path w="4990465" h="9071610" extrusionOk="0">
                <a:moveTo>
                  <a:pt x="4990333" y="9071308"/>
                </a:moveTo>
                <a:lnTo>
                  <a:pt x="0" y="9071307"/>
                </a:lnTo>
                <a:lnTo>
                  <a:pt x="4990333" y="0"/>
                </a:lnTo>
                <a:lnTo>
                  <a:pt x="4990333" y="9071308"/>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0"/>
          <p:cNvSpPr/>
          <p:nvPr/>
        </p:nvSpPr>
        <p:spPr>
          <a:xfrm>
            <a:off x="11536406" y="0"/>
            <a:ext cx="6751955" cy="10287000"/>
          </a:xfrm>
          <a:custGeom>
            <a:avLst/>
            <a:gdLst/>
            <a:ahLst/>
            <a:cxnLst/>
            <a:rect l="l" t="t" r="r" b="b"/>
            <a:pathLst>
              <a:path w="6751955" h="10287000" extrusionOk="0">
                <a:moveTo>
                  <a:pt x="6713448" y="10286999"/>
                </a:moveTo>
                <a:lnTo>
                  <a:pt x="0" y="0"/>
                </a:lnTo>
                <a:lnTo>
                  <a:pt x="6751592" y="0"/>
                </a:lnTo>
                <a:lnTo>
                  <a:pt x="6751592" y="10286999"/>
                </a:lnTo>
                <a:lnTo>
                  <a:pt x="6713448" y="10286999"/>
                </a:lnTo>
                <a:close/>
              </a:path>
            </a:pathLst>
          </a:custGeom>
          <a:solidFill>
            <a:srgbClr val="ECE6E1">
              <a:alpha val="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0"/>
          <p:cNvSpPr/>
          <p:nvPr/>
        </p:nvSpPr>
        <p:spPr>
          <a:xfrm>
            <a:off x="12411489"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FF493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0"/>
          <p:cNvSpPr/>
          <p:nvPr/>
        </p:nvSpPr>
        <p:spPr>
          <a:xfrm>
            <a:off x="12177412" y="2536642"/>
            <a:ext cx="1072515" cy="1072515"/>
          </a:xfrm>
          <a:custGeom>
            <a:avLst/>
            <a:gdLst/>
            <a:ahLst/>
            <a:cxnLst/>
            <a:rect l="l" t="t" r="r" b="b"/>
            <a:pathLst>
              <a:path w="1072515" h="1072514" extrusionOk="0">
                <a:moveTo>
                  <a:pt x="536171" y="1072300"/>
                </a:moveTo>
                <a:lnTo>
                  <a:pt x="487367" y="1070109"/>
                </a:lnTo>
                <a:lnTo>
                  <a:pt x="439790" y="1063661"/>
                </a:lnTo>
                <a:lnTo>
                  <a:pt x="393631" y="1053148"/>
                </a:lnTo>
                <a:lnTo>
                  <a:pt x="349078" y="1038756"/>
                </a:lnTo>
                <a:lnTo>
                  <a:pt x="306321" y="1020677"/>
                </a:lnTo>
                <a:lnTo>
                  <a:pt x="265549" y="999098"/>
                </a:lnTo>
                <a:lnTo>
                  <a:pt x="226951" y="974210"/>
                </a:lnTo>
                <a:lnTo>
                  <a:pt x="190717" y="946201"/>
                </a:lnTo>
                <a:lnTo>
                  <a:pt x="157036" y="915260"/>
                </a:lnTo>
                <a:lnTo>
                  <a:pt x="126096" y="881578"/>
                </a:lnTo>
                <a:lnTo>
                  <a:pt x="98087" y="845343"/>
                </a:lnTo>
                <a:lnTo>
                  <a:pt x="73200" y="806744"/>
                </a:lnTo>
                <a:lnTo>
                  <a:pt x="51621" y="765971"/>
                </a:lnTo>
                <a:lnTo>
                  <a:pt x="33542" y="723213"/>
                </a:lnTo>
                <a:lnTo>
                  <a:pt x="19151" y="678659"/>
                </a:lnTo>
                <a:lnTo>
                  <a:pt x="8637" y="632499"/>
                </a:lnTo>
                <a:lnTo>
                  <a:pt x="2191" y="584921"/>
                </a:lnTo>
                <a:lnTo>
                  <a:pt x="0" y="536115"/>
                </a:lnTo>
                <a:lnTo>
                  <a:pt x="2191" y="487316"/>
                </a:lnTo>
                <a:lnTo>
                  <a:pt x="8639" y="439745"/>
                </a:lnTo>
                <a:lnTo>
                  <a:pt x="19154" y="393591"/>
                </a:lnTo>
                <a:lnTo>
                  <a:pt x="33547" y="349043"/>
                </a:lnTo>
                <a:lnTo>
                  <a:pt x="51627" y="306291"/>
                </a:lnTo>
                <a:lnTo>
                  <a:pt x="73207" y="265523"/>
                </a:lnTo>
                <a:lnTo>
                  <a:pt x="98096" y="226929"/>
                </a:lnTo>
                <a:lnTo>
                  <a:pt x="126106" y="190698"/>
                </a:lnTo>
                <a:lnTo>
                  <a:pt x="157046" y="157020"/>
                </a:lnTo>
                <a:lnTo>
                  <a:pt x="190728" y="126084"/>
                </a:lnTo>
                <a:lnTo>
                  <a:pt x="226962" y="98078"/>
                </a:lnTo>
                <a:lnTo>
                  <a:pt x="265560" y="73193"/>
                </a:lnTo>
                <a:lnTo>
                  <a:pt x="306331" y="51617"/>
                </a:lnTo>
                <a:lnTo>
                  <a:pt x="349087" y="33539"/>
                </a:lnTo>
                <a:lnTo>
                  <a:pt x="393639" y="19149"/>
                </a:lnTo>
                <a:lnTo>
                  <a:pt x="439796" y="8637"/>
                </a:lnTo>
                <a:lnTo>
                  <a:pt x="487371" y="2190"/>
                </a:lnTo>
                <a:lnTo>
                  <a:pt x="536171" y="0"/>
                </a:lnTo>
                <a:lnTo>
                  <a:pt x="584973" y="2191"/>
                </a:lnTo>
                <a:lnTo>
                  <a:pt x="632548" y="8638"/>
                </a:lnTo>
                <a:lnTo>
                  <a:pt x="678706" y="19151"/>
                </a:lnTo>
                <a:lnTo>
                  <a:pt x="723258" y="33542"/>
                </a:lnTo>
                <a:lnTo>
                  <a:pt x="766014" y="51621"/>
                </a:lnTo>
                <a:lnTo>
                  <a:pt x="806785" y="73198"/>
                </a:lnTo>
                <a:lnTo>
                  <a:pt x="845382" y="98085"/>
                </a:lnTo>
                <a:lnTo>
                  <a:pt x="881615" y="126092"/>
                </a:lnTo>
                <a:lnTo>
                  <a:pt x="915295" y="157030"/>
                </a:lnTo>
                <a:lnTo>
                  <a:pt x="946233" y="190709"/>
                </a:lnTo>
                <a:lnTo>
                  <a:pt x="974240" y="226940"/>
                </a:lnTo>
                <a:lnTo>
                  <a:pt x="999127" y="265534"/>
                </a:lnTo>
                <a:lnTo>
                  <a:pt x="1020704" y="306302"/>
                </a:lnTo>
                <a:lnTo>
                  <a:pt x="1038781" y="349053"/>
                </a:lnTo>
                <a:lnTo>
                  <a:pt x="1053171" y="393600"/>
                </a:lnTo>
                <a:lnTo>
                  <a:pt x="1063684" y="439752"/>
                </a:lnTo>
                <a:lnTo>
                  <a:pt x="1070130" y="487320"/>
                </a:lnTo>
                <a:lnTo>
                  <a:pt x="1072321" y="536115"/>
                </a:lnTo>
                <a:lnTo>
                  <a:pt x="1070130" y="584922"/>
                </a:lnTo>
                <a:lnTo>
                  <a:pt x="1063683" y="632500"/>
                </a:lnTo>
                <a:lnTo>
                  <a:pt x="1053169" y="678661"/>
                </a:lnTo>
                <a:lnTo>
                  <a:pt x="1038778" y="723215"/>
                </a:lnTo>
                <a:lnTo>
                  <a:pt x="1020699" y="765973"/>
                </a:lnTo>
                <a:lnTo>
                  <a:pt x="999121" y="806746"/>
                </a:lnTo>
                <a:lnTo>
                  <a:pt x="974233" y="845345"/>
                </a:lnTo>
                <a:lnTo>
                  <a:pt x="946225" y="881580"/>
                </a:lnTo>
                <a:lnTo>
                  <a:pt x="915286" y="915262"/>
                </a:lnTo>
                <a:lnTo>
                  <a:pt x="881606" y="946202"/>
                </a:lnTo>
                <a:lnTo>
                  <a:pt x="845372" y="974211"/>
                </a:lnTo>
                <a:lnTo>
                  <a:pt x="806776" y="999099"/>
                </a:lnTo>
                <a:lnTo>
                  <a:pt x="766006" y="1020677"/>
                </a:lnTo>
                <a:lnTo>
                  <a:pt x="723251" y="1038757"/>
                </a:lnTo>
                <a:lnTo>
                  <a:pt x="678701" y="1053148"/>
                </a:lnTo>
                <a:lnTo>
                  <a:pt x="632545" y="1063662"/>
                </a:lnTo>
                <a:lnTo>
                  <a:pt x="584971" y="1070109"/>
                </a:lnTo>
                <a:lnTo>
                  <a:pt x="536171" y="107230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0"/>
          <p:cNvSpPr/>
          <p:nvPr/>
        </p:nvSpPr>
        <p:spPr>
          <a:xfrm>
            <a:off x="12291847"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10"/>
          <p:cNvSpPr/>
          <p:nvPr/>
        </p:nvSpPr>
        <p:spPr>
          <a:xfrm>
            <a:off x="12509584" y="2933966"/>
            <a:ext cx="408305" cy="408305"/>
          </a:xfrm>
          <a:custGeom>
            <a:avLst/>
            <a:gdLst/>
            <a:ahLst/>
            <a:cxnLst/>
            <a:rect l="l" t="t" r="r" b="b"/>
            <a:pathLst>
              <a:path w="408304"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10"/>
          <p:cNvSpPr/>
          <p:nvPr/>
        </p:nvSpPr>
        <p:spPr>
          <a:xfrm>
            <a:off x="15563008"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p:nvPr/>
        </p:nvSpPr>
        <p:spPr>
          <a:xfrm>
            <a:off x="15443364"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0"/>
          <p:cNvSpPr/>
          <p:nvPr/>
        </p:nvSpPr>
        <p:spPr>
          <a:xfrm>
            <a:off x="15661102" y="2933966"/>
            <a:ext cx="408305" cy="408305"/>
          </a:xfrm>
          <a:custGeom>
            <a:avLst/>
            <a:gdLst/>
            <a:ahLst/>
            <a:cxnLst/>
            <a:rect l="l" t="t" r="r" b="b"/>
            <a:pathLst>
              <a:path w="408305"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0"/>
          <p:cNvSpPr/>
          <p:nvPr/>
        </p:nvSpPr>
        <p:spPr>
          <a:xfrm>
            <a:off x="12411489"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0"/>
          <p:cNvSpPr/>
          <p:nvPr/>
        </p:nvSpPr>
        <p:spPr>
          <a:xfrm>
            <a:off x="15563008"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0"/>
          <p:cNvSpPr txBox="1">
            <a:spLocks noGrp="1"/>
          </p:cNvSpPr>
          <p:nvPr>
            <p:ph type="title"/>
          </p:nvPr>
        </p:nvSpPr>
        <p:spPr>
          <a:xfrm>
            <a:off x="1016000" y="2640271"/>
            <a:ext cx="8641080" cy="2360930"/>
          </a:xfrm>
          <a:prstGeom prst="rect">
            <a:avLst/>
          </a:prstGeom>
          <a:noFill/>
          <a:ln>
            <a:noFill/>
          </a:ln>
        </p:spPr>
        <p:txBody>
          <a:bodyPr spcFirstLastPara="1" wrap="square" lIns="0" tIns="200025" rIns="0" bIns="0" anchor="t" anchorCtr="0">
            <a:noAutofit/>
          </a:bodyPr>
          <a:lstStyle/>
          <a:p>
            <a:pPr marL="12700" marR="5080" lvl="0" indent="0" algn="l" rtl="0">
              <a:lnSpc>
                <a:spcPct val="471111"/>
              </a:lnSpc>
              <a:spcBef>
                <a:spcPts val="0"/>
              </a:spcBef>
              <a:spcAft>
                <a:spcPts val="0"/>
              </a:spcAft>
              <a:buNone/>
            </a:pPr>
            <a:r>
              <a:rPr lang="en-US"/>
              <a:t>What: The Brand  and Offering</a:t>
            </a:r>
            <a:endParaRPr/>
          </a:p>
        </p:txBody>
      </p:sp>
      <p:sp>
        <p:nvSpPr>
          <p:cNvPr id="87" name="Google Shape;87;p10"/>
          <p:cNvSpPr txBox="1"/>
          <p:nvPr/>
        </p:nvSpPr>
        <p:spPr>
          <a:xfrm>
            <a:off x="1016000" y="2749326"/>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Housing Maintenance Code Violations</a:t>
            </a:r>
            <a:endParaRPr/>
          </a:p>
        </p:txBody>
      </p:sp>
      <p:sp>
        <p:nvSpPr>
          <p:cNvPr id="88" name="Google Shape;88;p10"/>
          <p:cNvSpPr txBox="1"/>
          <p:nvPr/>
        </p:nvSpPr>
        <p:spPr>
          <a:xfrm>
            <a:off x="1016000" y="3538956"/>
            <a:ext cx="16586200" cy="1606787"/>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100">
                <a:solidFill>
                  <a:srgbClr val="ECE6E1"/>
                </a:solidFill>
                <a:latin typeface="Arial"/>
                <a:ea typeface="Arial"/>
                <a:cs typeface="Arial"/>
                <a:sym typeface="Arial"/>
              </a:rPr>
              <a:t>Pursuant to New York City’s Housing Maintenance Code, the Department of Housing Preservation and Development (HPD) issues violations against conditions in rental dwelling units that have been verified to violate the New York City using Maintenance Code (HMC) or the New York State Multiple Dwelling Law (MDL). Violations are issued when an inspection verifies that a violation of the HMC or MDL exists. It is closed when the violation is corrected, as observed/verified by HPD or as certified by the landlord.</a:t>
            </a:r>
            <a:endParaRPr/>
          </a:p>
        </p:txBody>
      </p:sp>
      <p:pic>
        <p:nvPicPr>
          <p:cNvPr id="89" name="Google Shape;89;p10" descr="NYC Open Data logo"/>
          <p:cNvPicPr preferRelativeResize="0"/>
          <p:nvPr/>
        </p:nvPicPr>
        <p:blipFill rotWithShape="1">
          <a:blip r:embed="rId3">
            <a:alphaModFix/>
          </a:blip>
          <a:srcRect/>
          <a:stretch/>
        </p:blipFill>
        <p:spPr>
          <a:xfrm>
            <a:off x="700200" y="566636"/>
            <a:ext cx="6202619" cy="2360930"/>
          </a:xfrm>
          <a:prstGeom prst="rect">
            <a:avLst/>
          </a:prstGeom>
          <a:noFill/>
          <a:ln>
            <a:noFill/>
          </a:ln>
        </p:spPr>
      </p:pic>
      <p:sp>
        <p:nvSpPr>
          <p:cNvPr id="90" name="Google Shape;90;p10"/>
          <p:cNvSpPr txBox="1"/>
          <p:nvPr/>
        </p:nvSpPr>
        <p:spPr>
          <a:xfrm>
            <a:off x="1046600" y="5417188"/>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NYPD Complaint Data Historic</a:t>
            </a:r>
            <a:endParaRPr/>
          </a:p>
        </p:txBody>
      </p:sp>
      <p:sp>
        <p:nvSpPr>
          <p:cNvPr id="91" name="Google Shape;91;p10"/>
          <p:cNvSpPr txBox="1"/>
          <p:nvPr/>
        </p:nvSpPr>
        <p:spPr>
          <a:xfrm>
            <a:off x="1046600" y="6206818"/>
            <a:ext cx="16586200" cy="792461"/>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100" dirty="0">
                <a:solidFill>
                  <a:srgbClr val="ECE6E1"/>
                </a:solidFill>
                <a:latin typeface="Arial"/>
                <a:ea typeface="Arial"/>
                <a:cs typeface="Arial"/>
                <a:sym typeface="Arial"/>
              </a:rPr>
              <a:t>This dataset includes all valid felony, misdemeanor, and violation crimes reported to the New York City Police Department (NYPD) from 2006 to the end of last year (2017). For additional details, please see the attached data dictionary in the ‘About’ section.</a:t>
            </a:r>
            <a:endParaRPr dirty="0"/>
          </a:p>
        </p:txBody>
      </p:sp>
      <p:sp>
        <p:nvSpPr>
          <p:cNvPr id="92" name="Google Shape;92;p10"/>
          <p:cNvSpPr txBox="1"/>
          <p:nvPr/>
        </p:nvSpPr>
        <p:spPr>
          <a:xfrm>
            <a:off x="1046600" y="7498838"/>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NYC Median Home Values</a:t>
            </a:r>
            <a:endParaRPr/>
          </a:p>
        </p:txBody>
      </p:sp>
      <p:sp>
        <p:nvSpPr>
          <p:cNvPr id="93" name="Google Shape;93;p10"/>
          <p:cNvSpPr txBox="1"/>
          <p:nvPr/>
        </p:nvSpPr>
        <p:spPr>
          <a:xfrm>
            <a:off x="1046600" y="8288468"/>
            <a:ext cx="16586100" cy="385200"/>
          </a:xfrm>
          <a:prstGeom prst="rect">
            <a:avLst/>
          </a:prstGeom>
          <a:noFill/>
          <a:ln>
            <a:noFill/>
          </a:ln>
        </p:spPr>
        <p:txBody>
          <a:bodyPr spcFirstLastPara="1" wrap="square" lIns="0" tIns="18400" rIns="0" bIns="0" anchor="t" anchorCtr="0">
            <a:noAutofit/>
          </a:bodyPr>
          <a:lstStyle/>
          <a:p>
            <a:pPr marL="12700" marR="5080" lvl="0">
              <a:lnSpc>
                <a:spcPct val="126000"/>
              </a:lnSpc>
              <a:buClr>
                <a:schemeClr val="dk1"/>
              </a:buClr>
            </a:pPr>
            <a:r>
              <a:rPr lang="en-US" sz="2100" dirty="0">
                <a:solidFill>
                  <a:schemeClr val="bg1"/>
                </a:solidFill>
              </a:rPr>
              <a:t>Median Household Income for 2010 Census Tracts in the RPA region including estimated breakdowns for transportation costs, housing costs, and income taxes. Last Updated: January 5, 2015,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1"/>
          <p:cNvSpPr/>
          <p:nvPr/>
        </p:nvSpPr>
        <p:spPr>
          <a:xfrm>
            <a:off x="13297667" y="1215692"/>
            <a:ext cx="4990465" cy="9071610"/>
          </a:xfrm>
          <a:custGeom>
            <a:avLst/>
            <a:gdLst/>
            <a:ahLst/>
            <a:cxnLst/>
            <a:rect l="l" t="t" r="r" b="b"/>
            <a:pathLst>
              <a:path w="4990465" h="9071610" extrusionOk="0">
                <a:moveTo>
                  <a:pt x="4990333" y="9071308"/>
                </a:moveTo>
                <a:lnTo>
                  <a:pt x="0" y="9071307"/>
                </a:lnTo>
                <a:lnTo>
                  <a:pt x="4990333" y="0"/>
                </a:lnTo>
                <a:lnTo>
                  <a:pt x="4990333" y="9071308"/>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1"/>
          <p:cNvSpPr/>
          <p:nvPr/>
        </p:nvSpPr>
        <p:spPr>
          <a:xfrm>
            <a:off x="11536406" y="0"/>
            <a:ext cx="6751955" cy="10287000"/>
          </a:xfrm>
          <a:custGeom>
            <a:avLst/>
            <a:gdLst/>
            <a:ahLst/>
            <a:cxnLst/>
            <a:rect l="l" t="t" r="r" b="b"/>
            <a:pathLst>
              <a:path w="6751955" h="10287000" extrusionOk="0">
                <a:moveTo>
                  <a:pt x="6713448" y="10286999"/>
                </a:moveTo>
                <a:lnTo>
                  <a:pt x="0" y="0"/>
                </a:lnTo>
                <a:lnTo>
                  <a:pt x="6751592" y="0"/>
                </a:lnTo>
                <a:lnTo>
                  <a:pt x="6751592" y="10286999"/>
                </a:lnTo>
                <a:lnTo>
                  <a:pt x="6713448" y="10286999"/>
                </a:lnTo>
                <a:close/>
              </a:path>
            </a:pathLst>
          </a:custGeom>
          <a:solidFill>
            <a:srgbClr val="ECE6E1">
              <a:alpha val="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1"/>
          <p:cNvSpPr/>
          <p:nvPr/>
        </p:nvSpPr>
        <p:spPr>
          <a:xfrm>
            <a:off x="12411489"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FF493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1"/>
          <p:cNvSpPr/>
          <p:nvPr/>
        </p:nvSpPr>
        <p:spPr>
          <a:xfrm>
            <a:off x="12177412" y="2536642"/>
            <a:ext cx="1072515" cy="1072515"/>
          </a:xfrm>
          <a:custGeom>
            <a:avLst/>
            <a:gdLst/>
            <a:ahLst/>
            <a:cxnLst/>
            <a:rect l="l" t="t" r="r" b="b"/>
            <a:pathLst>
              <a:path w="1072515" h="1072514" extrusionOk="0">
                <a:moveTo>
                  <a:pt x="536171" y="1072300"/>
                </a:moveTo>
                <a:lnTo>
                  <a:pt x="487367" y="1070109"/>
                </a:lnTo>
                <a:lnTo>
                  <a:pt x="439790" y="1063661"/>
                </a:lnTo>
                <a:lnTo>
                  <a:pt x="393631" y="1053148"/>
                </a:lnTo>
                <a:lnTo>
                  <a:pt x="349078" y="1038756"/>
                </a:lnTo>
                <a:lnTo>
                  <a:pt x="306321" y="1020677"/>
                </a:lnTo>
                <a:lnTo>
                  <a:pt x="265549" y="999098"/>
                </a:lnTo>
                <a:lnTo>
                  <a:pt x="226951" y="974210"/>
                </a:lnTo>
                <a:lnTo>
                  <a:pt x="190717" y="946201"/>
                </a:lnTo>
                <a:lnTo>
                  <a:pt x="157036" y="915260"/>
                </a:lnTo>
                <a:lnTo>
                  <a:pt x="126096" y="881578"/>
                </a:lnTo>
                <a:lnTo>
                  <a:pt x="98087" y="845343"/>
                </a:lnTo>
                <a:lnTo>
                  <a:pt x="73200" y="806744"/>
                </a:lnTo>
                <a:lnTo>
                  <a:pt x="51621" y="765971"/>
                </a:lnTo>
                <a:lnTo>
                  <a:pt x="33542" y="723213"/>
                </a:lnTo>
                <a:lnTo>
                  <a:pt x="19151" y="678659"/>
                </a:lnTo>
                <a:lnTo>
                  <a:pt x="8637" y="632499"/>
                </a:lnTo>
                <a:lnTo>
                  <a:pt x="2191" y="584921"/>
                </a:lnTo>
                <a:lnTo>
                  <a:pt x="0" y="536115"/>
                </a:lnTo>
                <a:lnTo>
                  <a:pt x="2191" y="487316"/>
                </a:lnTo>
                <a:lnTo>
                  <a:pt x="8639" y="439745"/>
                </a:lnTo>
                <a:lnTo>
                  <a:pt x="19154" y="393591"/>
                </a:lnTo>
                <a:lnTo>
                  <a:pt x="33547" y="349043"/>
                </a:lnTo>
                <a:lnTo>
                  <a:pt x="51627" y="306291"/>
                </a:lnTo>
                <a:lnTo>
                  <a:pt x="73207" y="265523"/>
                </a:lnTo>
                <a:lnTo>
                  <a:pt x="98096" y="226929"/>
                </a:lnTo>
                <a:lnTo>
                  <a:pt x="126106" y="190698"/>
                </a:lnTo>
                <a:lnTo>
                  <a:pt x="157046" y="157020"/>
                </a:lnTo>
                <a:lnTo>
                  <a:pt x="190728" y="126084"/>
                </a:lnTo>
                <a:lnTo>
                  <a:pt x="226962" y="98078"/>
                </a:lnTo>
                <a:lnTo>
                  <a:pt x="265560" y="73193"/>
                </a:lnTo>
                <a:lnTo>
                  <a:pt x="306331" y="51617"/>
                </a:lnTo>
                <a:lnTo>
                  <a:pt x="349087" y="33539"/>
                </a:lnTo>
                <a:lnTo>
                  <a:pt x="393639" y="19149"/>
                </a:lnTo>
                <a:lnTo>
                  <a:pt x="439796" y="8637"/>
                </a:lnTo>
                <a:lnTo>
                  <a:pt x="487371" y="2190"/>
                </a:lnTo>
                <a:lnTo>
                  <a:pt x="536171" y="0"/>
                </a:lnTo>
                <a:lnTo>
                  <a:pt x="584973" y="2191"/>
                </a:lnTo>
                <a:lnTo>
                  <a:pt x="632548" y="8638"/>
                </a:lnTo>
                <a:lnTo>
                  <a:pt x="678706" y="19151"/>
                </a:lnTo>
                <a:lnTo>
                  <a:pt x="723258" y="33542"/>
                </a:lnTo>
                <a:lnTo>
                  <a:pt x="766014" y="51621"/>
                </a:lnTo>
                <a:lnTo>
                  <a:pt x="806785" y="73198"/>
                </a:lnTo>
                <a:lnTo>
                  <a:pt x="845382" y="98085"/>
                </a:lnTo>
                <a:lnTo>
                  <a:pt x="881615" y="126092"/>
                </a:lnTo>
                <a:lnTo>
                  <a:pt x="915295" y="157030"/>
                </a:lnTo>
                <a:lnTo>
                  <a:pt x="946233" y="190709"/>
                </a:lnTo>
                <a:lnTo>
                  <a:pt x="974240" y="226940"/>
                </a:lnTo>
                <a:lnTo>
                  <a:pt x="999127" y="265534"/>
                </a:lnTo>
                <a:lnTo>
                  <a:pt x="1020704" y="306302"/>
                </a:lnTo>
                <a:lnTo>
                  <a:pt x="1038781" y="349053"/>
                </a:lnTo>
                <a:lnTo>
                  <a:pt x="1053171" y="393600"/>
                </a:lnTo>
                <a:lnTo>
                  <a:pt x="1063684" y="439752"/>
                </a:lnTo>
                <a:lnTo>
                  <a:pt x="1070130" y="487320"/>
                </a:lnTo>
                <a:lnTo>
                  <a:pt x="1072321" y="536115"/>
                </a:lnTo>
                <a:lnTo>
                  <a:pt x="1070130" y="584922"/>
                </a:lnTo>
                <a:lnTo>
                  <a:pt x="1063683" y="632500"/>
                </a:lnTo>
                <a:lnTo>
                  <a:pt x="1053169" y="678661"/>
                </a:lnTo>
                <a:lnTo>
                  <a:pt x="1038778" y="723215"/>
                </a:lnTo>
                <a:lnTo>
                  <a:pt x="1020699" y="765973"/>
                </a:lnTo>
                <a:lnTo>
                  <a:pt x="999121" y="806746"/>
                </a:lnTo>
                <a:lnTo>
                  <a:pt x="974233" y="845345"/>
                </a:lnTo>
                <a:lnTo>
                  <a:pt x="946225" y="881580"/>
                </a:lnTo>
                <a:lnTo>
                  <a:pt x="915286" y="915262"/>
                </a:lnTo>
                <a:lnTo>
                  <a:pt x="881606" y="946202"/>
                </a:lnTo>
                <a:lnTo>
                  <a:pt x="845372" y="974211"/>
                </a:lnTo>
                <a:lnTo>
                  <a:pt x="806776" y="999099"/>
                </a:lnTo>
                <a:lnTo>
                  <a:pt x="766006" y="1020677"/>
                </a:lnTo>
                <a:lnTo>
                  <a:pt x="723251" y="1038757"/>
                </a:lnTo>
                <a:lnTo>
                  <a:pt x="678701" y="1053148"/>
                </a:lnTo>
                <a:lnTo>
                  <a:pt x="632545" y="1063662"/>
                </a:lnTo>
                <a:lnTo>
                  <a:pt x="584971" y="1070109"/>
                </a:lnTo>
                <a:lnTo>
                  <a:pt x="536171" y="107230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1"/>
          <p:cNvSpPr/>
          <p:nvPr/>
        </p:nvSpPr>
        <p:spPr>
          <a:xfrm>
            <a:off x="12291847"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1"/>
          <p:cNvSpPr/>
          <p:nvPr/>
        </p:nvSpPr>
        <p:spPr>
          <a:xfrm>
            <a:off x="12509584" y="2933966"/>
            <a:ext cx="408305" cy="408305"/>
          </a:xfrm>
          <a:custGeom>
            <a:avLst/>
            <a:gdLst/>
            <a:ahLst/>
            <a:cxnLst/>
            <a:rect l="l" t="t" r="r" b="b"/>
            <a:pathLst>
              <a:path w="408304"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1"/>
          <p:cNvSpPr/>
          <p:nvPr/>
        </p:nvSpPr>
        <p:spPr>
          <a:xfrm>
            <a:off x="15563008"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1"/>
          <p:cNvSpPr/>
          <p:nvPr/>
        </p:nvSpPr>
        <p:spPr>
          <a:xfrm>
            <a:off x="15443364"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1"/>
          <p:cNvSpPr/>
          <p:nvPr/>
        </p:nvSpPr>
        <p:spPr>
          <a:xfrm>
            <a:off x="15661102" y="2933966"/>
            <a:ext cx="408305" cy="408305"/>
          </a:xfrm>
          <a:custGeom>
            <a:avLst/>
            <a:gdLst/>
            <a:ahLst/>
            <a:cxnLst/>
            <a:rect l="l" t="t" r="r" b="b"/>
            <a:pathLst>
              <a:path w="408305"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1"/>
          <p:cNvSpPr/>
          <p:nvPr/>
        </p:nvSpPr>
        <p:spPr>
          <a:xfrm>
            <a:off x="12411489"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1"/>
          <p:cNvSpPr/>
          <p:nvPr/>
        </p:nvSpPr>
        <p:spPr>
          <a:xfrm>
            <a:off x="15563008"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1"/>
          <p:cNvSpPr txBox="1">
            <a:spLocks noGrp="1"/>
          </p:cNvSpPr>
          <p:nvPr>
            <p:ph type="title"/>
          </p:nvPr>
        </p:nvSpPr>
        <p:spPr>
          <a:xfrm>
            <a:off x="1016000" y="2640271"/>
            <a:ext cx="8641080" cy="2360930"/>
          </a:xfrm>
          <a:prstGeom prst="rect">
            <a:avLst/>
          </a:prstGeom>
          <a:noFill/>
          <a:ln>
            <a:noFill/>
          </a:ln>
        </p:spPr>
        <p:txBody>
          <a:bodyPr spcFirstLastPara="1" wrap="square" lIns="0" tIns="200025" rIns="0" bIns="0" anchor="t" anchorCtr="0">
            <a:noAutofit/>
          </a:bodyPr>
          <a:lstStyle/>
          <a:p>
            <a:pPr marL="12700" marR="5080" lvl="0" indent="0" algn="l" rtl="0">
              <a:lnSpc>
                <a:spcPct val="471111"/>
              </a:lnSpc>
              <a:spcBef>
                <a:spcPts val="0"/>
              </a:spcBef>
              <a:spcAft>
                <a:spcPts val="0"/>
              </a:spcAft>
              <a:buNone/>
            </a:pPr>
            <a:r>
              <a:rPr lang="en-US"/>
              <a:t>What: The Brand  and Offering</a:t>
            </a:r>
            <a:endParaRPr/>
          </a:p>
        </p:txBody>
      </p:sp>
      <p:sp>
        <p:nvSpPr>
          <p:cNvPr id="113" name="Google Shape;113;p11"/>
          <p:cNvSpPr txBox="1"/>
          <p:nvPr/>
        </p:nvSpPr>
        <p:spPr>
          <a:xfrm>
            <a:off x="1016000" y="2749326"/>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Data Munging</a:t>
            </a:r>
            <a:endParaRPr/>
          </a:p>
        </p:txBody>
      </p:sp>
      <p:sp>
        <p:nvSpPr>
          <p:cNvPr id="114" name="Google Shape;114;p11"/>
          <p:cNvSpPr txBox="1"/>
          <p:nvPr/>
        </p:nvSpPr>
        <p:spPr>
          <a:xfrm>
            <a:off x="1016000" y="3538956"/>
            <a:ext cx="8356600" cy="3229987"/>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000" dirty="0">
                <a:solidFill>
                  <a:srgbClr val="ECE6E1"/>
                </a:solidFill>
                <a:latin typeface="Arial"/>
                <a:ea typeface="Arial"/>
                <a:cs typeface="Arial"/>
                <a:sym typeface="Arial"/>
              </a:rPr>
              <a:t>We downloaded CSV data from NYC OpenData. We were able to do data filtering on dates within the website prior to download. Initially we tried using the </a:t>
            </a:r>
            <a:r>
              <a:rPr lang="en-US" sz="2000" dirty="0">
                <a:solidFill>
                  <a:srgbClr val="ECE6E1"/>
                </a:solidFill>
              </a:rPr>
              <a:t>Fl</a:t>
            </a:r>
            <a:r>
              <a:rPr lang="en-US" sz="2000" dirty="0">
                <a:solidFill>
                  <a:srgbClr val="ECE6E1"/>
                </a:solidFill>
                <a:latin typeface="Arial"/>
                <a:ea typeface="Arial"/>
                <a:cs typeface="Arial"/>
                <a:sym typeface="Arial"/>
              </a:rPr>
              <a:t>ask app to convert the CSV into an SQLite and MySQL but we found the write process would have taken 23 days with the 2 million lines of data found in 4 years of crime data. We then found an app that would convert the CSV data into SQLite. </a:t>
            </a:r>
            <a:endParaRPr sz="2000" dirty="0">
              <a:solidFill>
                <a:srgbClr val="ECE6E1"/>
              </a:solidFill>
              <a:latin typeface="Arial"/>
              <a:ea typeface="Arial"/>
              <a:cs typeface="Arial"/>
              <a:sym typeface="Arial"/>
            </a:endParaRPr>
          </a:p>
          <a:p>
            <a:pPr marL="12700" marR="5080" lvl="0" indent="0" algn="l" rtl="0">
              <a:lnSpc>
                <a:spcPct val="126000"/>
              </a:lnSpc>
              <a:spcBef>
                <a:spcPts val="0"/>
              </a:spcBef>
              <a:spcAft>
                <a:spcPts val="0"/>
              </a:spcAft>
              <a:buNone/>
            </a:pPr>
            <a:endParaRPr sz="2400" dirty="0">
              <a:solidFill>
                <a:srgbClr val="ECE6E1"/>
              </a:solidFill>
            </a:endParaRPr>
          </a:p>
          <a:p>
            <a:pPr marL="12700" marR="5080" lvl="0" indent="0" algn="l" rtl="0">
              <a:lnSpc>
                <a:spcPct val="126000"/>
              </a:lnSpc>
              <a:spcBef>
                <a:spcPts val="0"/>
              </a:spcBef>
              <a:spcAft>
                <a:spcPts val="0"/>
              </a:spcAft>
              <a:buNone/>
            </a:pPr>
            <a:r>
              <a:rPr lang="en-US" sz="2400" dirty="0">
                <a:solidFill>
                  <a:srgbClr val="ECE6E1"/>
                </a:solidFill>
              </a:rPr>
              <a:t>Median Home Price API: </a:t>
            </a:r>
            <a:r>
              <a:rPr lang="en-US" sz="2000" dirty="0">
                <a:solidFill>
                  <a:srgbClr val="CE9178"/>
                </a:solidFill>
                <a:latin typeface="Courier New"/>
                <a:ea typeface="Courier New"/>
                <a:cs typeface="Courier New"/>
                <a:sym typeface="Courier New"/>
              </a:rPr>
              <a:t>http://data.beta.nyc//dataset/d6ffa9a4-c598-4b18-8caf-14abde6a5755/resource/74cdcc33-512f-439c-a43e-c09588c4b391/download/60dbe69bcd3640d5bedde86d69ba7666geojsonmedianhouseholdincomecensustract.geojson</a:t>
            </a:r>
            <a:endParaRPr sz="1050" dirty="0">
              <a:solidFill>
                <a:srgbClr val="CE9178"/>
              </a:solidFill>
              <a:latin typeface="Courier New"/>
              <a:ea typeface="Courier New"/>
              <a:cs typeface="Courier New"/>
              <a:sym typeface="Courier New"/>
            </a:endParaRPr>
          </a:p>
          <a:p>
            <a:pPr marL="12700" marR="5080" lvl="0" indent="0" algn="l" rtl="0">
              <a:lnSpc>
                <a:spcPct val="126000"/>
              </a:lnSpc>
              <a:spcBef>
                <a:spcPts val="0"/>
              </a:spcBef>
              <a:spcAft>
                <a:spcPts val="0"/>
              </a:spcAft>
              <a:buNone/>
            </a:pPr>
            <a:endParaRPr sz="2400" dirty="0">
              <a:solidFill>
                <a:srgbClr val="ECE6E1"/>
              </a:solidFill>
            </a:endParaRPr>
          </a:p>
          <a:p>
            <a:pPr marL="0" marR="5080" lvl="0" indent="0" algn="l" rtl="0">
              <a:lnSpc>
                <a:spcPct val="126000"/>
              </a:lnSpc>
              <a:spcBef>
                <a:spcPts val="0"/>
              </a:spcBef>
              <a:spcAft>
                <a:spcPts val="0"/>
              </a:spcAft>
              <a:buNone/>
            </a:pPr>
            <a:r>
              <a:rPr lang="en-US" sz="2400" dirty="0">
                <a:solidFill>
                  <a:srgbClr val="ECE6E1"/>
                </a:solidFill>
              </a:rPr>
              <a:t>Housing Code Violations API: </a:t>
            </a:r>
            <a:r>
              <a:rPr lang="en-US" sz="2000" dirty="0">
                <a:solidFill>
                  <a:srgbClr val="CE9178"/>
                </a:solidFill>
                <a:latin typeface="Courier New"/>
                <a:ea typeface="Courier New"/>
                <a:cs typeface="Courier New"/>
                <a:sym typeface="Courier New"/>
              </a:rPr>
              <a:t>https://data.cityofnewyork.us/resource/b2iz-pps8.json</a:t>
            </a:r>
            <a:endParaRPr sz="2000" dirty="0">
              <a:solidFill>
                <a:srgbClr val="CE9178"/>
              </a:solidFill>
              <a:latin typeface="Courier New"/>
              <a:ea typeface="Courier New"/>
              <a:cs typeface="Courier New"/>
              <a:sym typeface="Courier New"/>
            </a:endParaRPr>
          </a:p>
          <a:p>
            <a:pPr marL="0" marR="5080" lvl="0" indent="0" algn="l" rtl="0">
              <a:lnSpc>
                <a:spcPct val="126000"/>
              </a:lnSpc>
              <a:spcBef>
                <a:spcPts val="0"/>
              </a:spcBef>
              <a:spcAft>
                <a:spcPts val="0"/>
              </a:spcAft>
              <a:buNone/>
            </a:pPr>
            <a:endParaRPr sz="2400" dirty="0">
              <a:solidFill>
                <a:srgbClr val="ECE6E1"/>
              </a:solidFill>
            </a:endParaRPr>
          </a:p>
        </p:txBody>
      </p:sp>
      <p:pic>
        <p:nvPicPr>
          <p:cNvPr id="115" name="Google Shape;115;p11" descr="NYC Open Data logo"/>
          <p:cNvPicPr preferRelativeResize="0"/>
          <p:nvPr/>
        </p:nvPicPr>
        <p:blipFill rotWithShape="1">
          <a:blip r:embed="rId3">
            <a:alphaModFix/>
          </a:blip>
          <a:srcRect/>
          <a:stretch/>
        </p:blipFill>
        <p:spPr>
          <a:xfrm>
            <a:off x="700200" y="566636"/>
            <a:ext cx="6202619" cy="2360930"/>
          </a:xfrm>
          <a:prstGeom prst="rect">
            <a:avLst/>
          </a:prstGeom>
          <a:noFill/>
          <a:ln>
            <a:noFill/>
          </a:ln>
        </p:spPr>
      </p:pic>
      <p:sp>
        <p:nvSpPr>
          <p:cNvPr id="118" name="Google Shape;118;p11"/>
          <p:cNvSpPr/>
          <p:nvPr/>
        </p:nvSpPr>
        <p:spPr>
          <a:xfrm>
            <a:off x="11679897" y="582057"/>
            <a:ext cx="6608102" cy="912494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2"/>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2"/>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2"/>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Flask</a:t>
            </a:r>
            <a:endParaRPr sz="11500" b="1">
              <a:solidFill>
                <a:schemeClr val="lt1"/>
              </a:solidFill>
              <a:latin typeface="Arial"/>
              <a:ea typeface="Arial"/>
              <a:cs typeface="Arial"/>
              <a:sym typeface="Arial"/>
            </a:endParaRPr>
          </a:p>
        </p:txBody>
      </p:sp>
      <p:sp>
        <p:nvSpPr>
          <p:cNvPr id="127" name="Google Shape;127;p12"/>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3"/>
          <p:cNvSpPr/>
          <p:nvPr/>
        </p:nvSpPr>
        <p:spPr>
          <a:xfrm>
            <a:off x="0" y="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3"/>
          <p:cNvSpPr/>
          <p:nvPr/>
        </p:nvSpPr>
        <p:spPr>
          <a:xfrm>
            <a:off x="0" y="2018703"/>
            <a:ext cx="4661535" cy="8268334"/>
          </a:xfrm>
          <a:custGeom>
            <a:avLst/>
            <a:gdLst/>
            <a:ahLst/>
            <a:cxnLst/>
            <a:rect l="l" t="t" r="r" b="b"/>
            <a:pathLst>
              <a:path w="4661535" h="8268334" extrusionOk="0">
                <a:moveTo>
                  <a:pt x="0" y="0"/>
                </a:moveTo>
                <a:lnTo>
                  <a:pt x="4660986" y="8268295"/>
                </a:lnTo>
                <a:lnTo>
                  <a:pt x="0" y="8268295"/>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3"/>
          <p:cNvSpPr/>
          <p:nvPr/>
        </p:nvSpPr>
        <p:spPr>
          <a:xfrm>
            <a:off x="0" y="0"/>
            <a:ext cx="6783705" cy="10287000"/>
          </a:xfrm>
          <a:custGeom>
            <a:avLst/>
            <a:gdLst/>
            <a:ahLst/>
            <a:cxnLst/>
            <a:rect l="l" t="t" r="r" b="b"/>
            <a:pathLst>
              <a:path w="6783705" h="10287000" extrusionOk="0">
                <a:moveTo>
                  <a:pt x="0" y="0"/>
                </a:moveTo>
                <a:lnTo>
                  <a:pt x="6783336" y="0"/>
                </a:lnTo>
                <a:lnTo>
                  <a:pt x="90458" y="10286999"/>
                </a:lnTo>
                <a:lnTo>
                  <a:pt x="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3"/>
          <p:cNvSpPr/>
          <p:nvPr/>
        </p:nvSpPr>
        <p:spPr>
          <a:xfrm>
            <a:off x="0" y="576312"/>
            <a:ext cx="6602450" cy="444817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3"/>
          <p:cNvSpPr/>
          <p:nvPr/>
        </p:nvSpPr>
        <p:spPr>
          <a:xfrm>
            <a:off x="0" y="5262613"/>
            <a:ext cx="6602450" cy="444817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3"/>
          <p:cNvSpPr txBox="1">
            <a:spLocks noGrp="1"/>
          </p:cNvSpPr>
          <p:nvPr>
            <p:ph type="title"/>
          </p:nvPr>
        </p:nvSpPr>
        <p:spPr>
          <a:xfrm>
            <a:off x="7696201" y="810643"/>
            <a:ext cx="9575918" cy="1184299"/>
          </a:xfrm>
          <a:prstGeom prst="rect">
            <a:avLst/>
          </a:prstGeom>
          <a:noFill/>
          <a:ln>
            <a:noFill/>
          </a:ln>
        </p:spPr>
        <p:txBody>
          <a:bodyPr spcFirstLastPara="1" wrap="square" lIns="0" tIns="17125" rIns="0" bIns="0" anchor="t" anchorCtr="0">
            <a:noAutofit/>
          </a:bodyPr>
          <a:lstStyle/>
          <a:p>
            <a:pPr marL="2301875" lvl="0" indent="0" algn="l" rtl="0">
              <a:lnSpc>
                <a:spcPct val="111402"/>
              </a:lnSpc>
              <a:spcBef>
                <a:spcPts val="0"/>
              </a:spcBef>
              <a:spcAft>
                <a:spcPts val="0"/>
              </a:spcAft>
              <a:buNone/>
            </a:pPr>
            <a:r>
              <a:rPr lang="en-US" sz="8200">
                <a:solidFill>
                  <a:srgbClr val="1F202A"/>
                </a:solidFill>
              </a:rPr>
              <a:t>Flask Application</a:t>
            </a:r>
            <a:endParaRPr sz="8200"/>
          </a:p>
        </p:txBody>
      </p:sp>
      <p:sp>
        <p:nvSpPr>
          <p:cNvPr id="138" name="Google Shape;138;p13"/>
          <p:cNvSpPr txBox="1"/>
          <p:nvPr/>
        </p:nvSpPr>
        <p:spPr>
          <a:xfrm>
            <a:off x="14478000" y="2014795"/>
            <a:ext cx="2794236" cy="543096"/>
          </a:xfrm>
          <a:prstGeom prst="rect">
            <a:avLst/>
          </a:prstGeom>
          <a:noFill/>
          <a:ln>
            <a:noFill/>
          </a:ln>
        </p:spPr>
        <p:txBody>
          <a:bodyPr spcFirstLastPara="1" wrap="square" lIns="0" tIns="55225" rIns="0" bIns="0" anchor="t" anchorCtr="0">
            <a:noAutofit/>
          </a:bodyPr>
          <a:lstStyle/>
          <a:p>
            <a:pPr marL="708025" marR="5080" lvl="0" indent="-695960" algn="l" rtl="0">
              <a:lnSpc>
                <a:spcPct val="112617"/>
              </a:lnSpc>
              <a:spcBef>
                <a:spcPts val="0"/>
              </a:spcBef>
              <a:spcAft>
                <a:spcPts val="0"/>
              </a:spcAft>
              <a:buNone/>
            </a:pPr>
            <a:r>
              <a:rPr lang="en-US" sz="3400">
                <a:solidFill>
                  <a:srgbClr val="ECE6E1"/>
                </a:solidFill>
                <a:latin typeface="Arial Black"/>
                <a:ea typeface="Arial Black"/>
                <a:cs typeface="Arial Black"/>
                <a:sym typeface="Arial Black"/>
              </a:rPr>
              <a:t>Restful API</a:t>
            </a:r>
            <a:endParaRPr sz="3400">
              <a:solidFill>
                <a:schemeClr val="dk1"/>
              </a:solidFill>
              <a:latin typeface="Arial Black"/>
              <a:ea typeface="Arial Black"/>
              <a:cs typeface="Arial Black"/>
              <a:sym typeface="Arial Black"/>
            </a:endParaRPr>
          </a:p>
        </p:txBody>
      </p:sp>
      <p:pic>
        <p:nvPicPr>
          <p:cNvPr id="140" name="Google Shape;140;p13"/>
          <p:cNvPicPr preferRelativeResize="0"/>
          <p:nvPr/>
        </p:nvPicPr>
        <p:blipFill>
          <a:blip r:embed="rId5">
            <a:alphaModFix/>
          </a:blip>
          <a:stretch>
            <a:fillRect/>
          </a:stretch>
        </p:blipFill>
        <p:spPr>
          <a:xfrm>
            <a:off x="8630602" y="7806709"/>
            <a:ext cx="7810500" cy="1314450"/>
          </a:xfrm>
          <a:prstGeom prst="rect">
            <a:avLst/>
          </a:prstGeom>
          <a:noFill/>
          <a:ln>
            <a:noFill/>
          </a:ln>
        </p:spPr>
      </p:pic>
      <p:sp>
        <p:nvSpPr>
          <p:cNvPr id="2" name="TextBox 1">
            <a:extLst>
              <a:ext uri="{FF2B5EF4-FFF2-40B4-BE49-F238E27FC236}">
                <a16:creationId xmlns:a16="http://schemas.microsoft.com/office/drawing/2014/main" id="{33147A6B-36CD-490E-BE0E-26C3E1647D24}"/>
              </a:ext>
            </a:extLst>
          </p:cNvPr>
          <p:cNvSpPr txBox="1"/>
          <p:nvPr/>
        </p:nvSpPr>
        <p:spPr>
          <a:xfrm>
            <a:off x="7696201" y="2964426"/>
            <a:ext cx="9021096" cy="3970318"/>
          </a:xfrm>
          <a:prstGeom prst="rect">
            <a:avLst/>
          </a:prstGeom>
          <a:noFill/>
        </p:spPr>
        <p:txBody>
          <a:bodyPr wrap="square" rtlCol="0">
            <a:spAutoFit/>
          </a:bodyPr>
          <a:lstStyle/>
          <a:p>
            <a:r>
              <a:rPr lang="en-US" sz="2800" dirty="0">
                <a:solidFill>
                  <a:schemeClr val="bg1"/>
                </a:solidFill>
              </a:rPr>
              <a:t>Creating the Flask server proved to be one of the more challenging aspects of this project.</a:t>
            </a:r>
          </a:p>
          <a:p>
            <a:endParaRPr lang="en-US" sz="2800" dirty="0">
              <a:solidFill>
                <a:schemeClr val="bg1"/>
              </a:solidFill>
            </a:endParaRPr>
          </a:p>
          <a:p>
            <a:r>
              <a:rPr lang="en-US" sz="2800" dirty="0">
                <a:solidFill>
                  <a:schemeClr val="bg1"/>
                </a:solidFill>
              </a:rPr>
              <a:t>A problem we frequently came across was the server only allowed access to the data once. </a:t>
            </a:r>
          </a:p>
          <a:p>
            <a:endParaRPr lang="en-US" sz="2800" dirty="0">
              <a:solidFill>
                <a:schemeClr val="bg1"/>
              </a:solidFill>
            </a:endParaRPr>
          </a:p>
          <a:p>
            <a:r>
              <a:rPr lang="en-US" sz="2800" dirty="0">
                <a:solidFill>
                  <a:schemeClr val="bg1"/>
                </a:solidFill>
              </a:rPr>
              <a:t>To rectify this we used a </a:t>
            </a:r>
            <a:r>
              <a:rPr lang="en-US" sz="2800" dirty="0" err="1">
                <a:solidFill>
                  <a:schemeClr val="bg1"/>
                </a:solidFill>
              </a:rPr>
              <a:t>scoped_session</a:t>
            </a:r>
            <a:r>
              <a:rPr lang="en-US" sz="2800" dirty="0">
                <a:solidFill>
                  <a:schemeClr val="bg1"/>
                </a:solidFill>
              </a:rPr>
              <a:t> from the </a:t>
            </a:r>
            <a:r>
              <a:rPr lang="en-US" sz="2800" dirty="0" err="1">
                <a:solidFill>
                  <a:schemeClr val="bg1"/>
                </a:solidFill>
              </a:rPr>
              <a:t>SQLAlchemy</a:t>
            </a:r>
            <a:r>
              <a:rPr lang="en-US" sz="2800" dirty="0">
                <a:solidFill>
                  <a:schemeClr val="bg1"/>
                </a:solidFill>
              </a:rPr>
              <a:t> library. This allowed us to call the data multiple times.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291783" y="614904"/>
            <a:ext cx="7666954" cy="1645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6000" dirty="0">
                <a:solidFill>
                  <a:schemeClr val="lt1"/>
                </a:solidFill>
              </a:rPr>
              <a:t>Flask Server Code</a:t>
            </a:r>
            <a:endParaRPr sz="6000" dirty="0">
              <a:solidFill>
                <a:schemeClr val="lt1"/>
              </a:solidFill>
            </a:endParaRPr>
          </a:p>
        </p:txBody>
      </p:sp>
      <p:pic>
        <p:nvPicPr>
          <p:cNvPr id="146" name="Google Shape;146;p14"/>
          <p:cNvPicPr preferRelativeResize="0"/>
          <p:nvPr/>
        </p:nvPicPr>
        <p:blipFill>
          <a:blip r:embed="rId3">
            <a:alphaModFix/>
          </a:blip>
          <a:stretch>
            <a:fillRect/>
          </a:stretch>
        </p:blipFill>
        <p:spPr>
          <a:xfrm>
            <a:off x="4367732" y="1747176"/>
            <a:ext cx="7591005" cy="7924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5"/>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5"/>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5"/>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Javascript</a:t>
            </a:r>
            <a:endParaRPr sz="11500" b="1">
              <a:solidFill>
                <a:schemeClr val="lt1"/>
              </a:solidFill>
              <a:latin typeface="Arial"/>
              <a:ea typeface="Arial"/>
              <a:cs typeface="Arial"/>
              <a:sym typeface="Arial"/>
            </a:endParaRPr>
          </a:p>
        </p:txBody>
      </p:sp>
      <p:sp>
        <p:nvSpPr>
          <p:cNvPr id="155" name="Google Shape;155;p15"/>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790</Words>
  <Application>Microsoft Office PowerPoint</Application>
  <PresentationFormat>Custom</PresentationFormat>
  <Paragraphs>56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Courier New</vt:lpstr>
      <vt:lpstr>Calibri</vt:lpstr>
      <vt:lpstr>Office Theme</vt:lpstr>
      <vt:lpstr>PowerPoint Presentation</vt:lpstr>
      <vt:lpstr> </vt:lpstr>
      <vt:lpstr>The Data</vt:lpstr>
      <vt:lpstr>What: The Brand  and Offering</vt:lpstr>
      <vt:lpstr>What: The Brand  and Offering</vt:lpstr>
      <vt:lpstr>Flask</vt:lpstr>
      <vt:lpstr>Flask Application</vt:lpstr>
      <vt:lpstr>Flask Server Code</vt:lpstr>
      <vt:lpstr>Javascript</vt:lpstr>
      <vt:lpstr>JavaScript</vt:lpstr>
      <vt:lpstr>JavaScript</vt:lpstr>
      <vt:lpstr>PowerPoint Presentation</vt:lpstr>
      <vt:lpstr>HTML/CSS</vt:lpstr>
      <vt:lpstr>PowerPoint Presentation</vt:lpstr>
      <vt:lpstr>Visualizations</vt:lpstr>
      <vt:lpstr>Visualizations</vt:lpstr>
      <vt:lpstr>Visualizations</vt:lpstr>
      <vt:lpstr>Visualizations</vt:lpstr>
      <vt:lpstr>Visualizations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lastModifiedBy>Emily Coffield</cp:lastModifiedBy>
  <cp:revision>20</cp:revision>
  <dcterms:modified xsi:type="dcterms:W3CDTF">2019-02-14T23:46:13Z</dcterms:modified>
</cp:coreProperties>
</file>